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71" r:id="rId4"/>
    <p:sldMasterId id="2147483672" r:id="rId5"/>
    <p:sldMasterId id="2147483673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78AE0AD4-41E2-4D1B-A4BD-1A909924A1AE}">
  <a:tblStyle styleId="{78AE0AD4-41E2-4D1B-A4BD-1A909924A1AE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  <a:tblStyle styleId="{B6E73DA8-65AD-414A-8C16-4150CBA90536}" styleName="Table_1">
    <a:wholeTbl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  <a:tblStyle styleId="{A40450FC-768A-4A82-984A-E412FE7B5961}" styleName="Table_2">
    <a:wholeTbl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20" Type="http://schemas.openxmlformats.org/officeDocument/2006/relationships/slide" Target="slides/slide1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43" Type="http://schemas.openxmlformats.org/officeDocument/2006/relationships/slide" Target="slides/slide36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00.png>
</file>

<file path=ppt/media/image01.jp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Shape 2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Shape 3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Shape 3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Shape 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Shape 3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Shape 37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Shape 3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Shape 3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Shape 4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Shape 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992766"/>
            <a:ext cx="8520600" cy="27369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4202966"/>
            <a:ext cx="8520600" cy="1734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" type="subTitle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Clr>
                <a:schemeClr val="lt2"/>
              </a:buClr>
              <a:buNone/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type="ctrTitle"/>
          </p:nvPr>
        </p:nvSpPr>
        <p:spPr>
          <a:xfrm>
            <a:off x="685800" y="2111123"/>
            <a:ext cx="7772400" cy="1546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800"/>
            </a:lvl1pPr>
            <a:lvl2pPr lvl="1" rtl="0" algn="ctr">
              <a:spcBef>
                <a:spcPts val="0"/>
              </a:spcBef>
              <a:buSzPct val="100000"/>
              <a:defRPr sz="4800"/>
            </a:lvl2pPr>
            <a:lvl3pPr lvl="2" rtl="0" algn="ctr">
              <a:spcBef>
                <a:spcPts val="0"/>
              </a:spcBef>
              <a:buSzPct val="100000"/>
              <a:defRPr sz="4800"/>
            </a:lvl3pPr>
            <a:lvl4pPr lvl="3" rtl="0" algn="ctr">
              <a:spcBef>
                <a:spcPts val="0"/>
              </a:spcBef>
              <a:buSzPct val="100000"/>
              <a:defRPr sz="4800"/>
            </a:lvl4pPr>
            <a:lvl5pPr lvl="4" rtl="0" algn="ctr">
              <a:spcBef>
                <a:spcPts val="0"/>
              </a:spcBef>
              <a:buSzPct val="100000"/>
              <a:defRPr sz="4800"/>
            </a:lvl5pPr>
            <a:lvl6pPr lvl="5" rtl="0" algn="ctr">
              <a:spcBef>
                <a:spcPts val="0"/>
              </a:spcBef>
              <a:buSzPct val="100000"/>
              <a:defRPr sz="4800"/>
            </a:lvl6pPr>
            <a:lvl7pPr lvl="6" rtl="0" algn="ctr">
              <a:spcBef>
                <a:spcPts val="0"/>
              </a:spcBef>
              <a:buSzPct val="100000"/>
              <a:defRPr sz="4800"/>
            </a:lvl7pPr>
            <a:lvl8pPr lvl="7" rtl="0" algn="ctr">
              <a:spcBef>
                <a:spcPts val="0"/>
              </a:spcBef>
              <a:buSzPct val="100000"/>
              <a:defRPr sz="4800"/>
            </a:lvl8pPr>
            <a:lvl9pPr lvl="8" rtl="0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2" name="Shape 62"/>
          <p:cNvSpPr txBox="1"/>
          <p:nvPr>
            <p:ph idx="2" type="body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idx="1" type="body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SzPct val="1000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idx="1" type="subTitle"/>
          </p:nvPr>
        </p:nvSpPr>
        <p:spPr>
          <a:xfrm>
            <a:off x="685800" y="3786737"/>
            <a:ext cx="7772400" cy="104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Clr>
                <a:schemeClr val="lt2"/>
              </a:buClr>
              <a:buNone/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buSzPct val="100000"/>
              <a:buNone/>
              <a:defRPr sz="3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3" name="Shape 73"/>
          <p:cNvSpPr txBox="1"/>
          <p:nvPr>
            <p:ph type="ctrTitle"/>
          </p:nvPr>
        </p:nvSpPr>
        <p:spPr>
          <a:xfrm>
            <a:off x="685800" y="2111123"/>
            <a:ext cx="7772400" cy="15464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800"/>
            </a:lvl1pPr>
            <a:lvl2pPr lvl="1" rtl="0" algn="ctr">
              <a:spcBef>
                <a:spcPts val="0"/>
              </a:spcBef>
              <a:buSzPct val="100000"/>
              <a:defRPr sz="4800"/>
            </a:lvl2pPr>
            <a:lvl3pPr lvl="2" rtl="0" algn="ctr">
              <a:spcBef>
                <a:spcPts val="0"/>
              </a:spcBef>
              <a:buSzPct val="100000"/>
              <a:defRPr sz="4800"/>
            </a:lvl3pPr>
            <a:lvl4pPr lvl="3" rtl="0" algn="ctr">
              <a:spcBef>
                <a:spcPts val="0"/>
              </a:spcBef>
              <a:buSzPct val="100000"/>
              <a:defRPr sz="4800"/>
            </a:lvl4pPr>
            <a:lvl5pPr lvl="4" rtl="0" algn="ctr">
              <a:spcBef>
                <a:spcPts val="0"/>
              </a:spcBef>
              <a:buSzPct val="100000"/>
              <a:defRPr sz="4800"/>
            </a:lvl5pPr>
            <a:lvl6pPr lvl="5" rtl="0" algn="ctr">
              <a:spcBef>
                <a:spcPts val="0"/>
              </a:spcBef>
              <a:buSzPct val="100000"/>
              <a:defRPr sz="4800"/>
            </a:lvl6pPr>
            <a:lvl7pPr lvl="6" rtl="0" algn="ctr">
              <a:spcBef>
                <a:spcPts val="0"/>
              </a:spcBef>
              <a:buSzPct val="100000"/>
              <a:defRPr sz="4800"/>
            </a:lvl7pPr>
            <a:lvl8pPr lvl="7" rtl="0" algn="ctr">
              <a:spcBef>
                <a:spcPts val="0"/>
              </a:spcBef>
              <a:buSzPct val="100000"/>
              <a:defRPr sz="4800"/>
            </a:lvl8pPr>
            <a:lvl9pPr lvl="8" rtl="0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457200" y="274637"/>
            <a:ext cx="8229600" cy="1143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57200" y="274637"/>
            <a:ext cx="8229600" cy="1143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80" name="Shape 80"/>
          <p:cNvSpPr txBox="1"/>
          <p:nvPr>
            <p:ph idx="2" type="body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457200" y="274637"/>
            <a:ext cx="8229600" cy="1143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idx="1" type="body"/>
          </p:nvPr>
        </p:nvSpPr>
        <p:spPr>
          <a:xfrm>
            <a:off x="457200" y="5875079"/>
            <a:ext cx="8229600" cy="69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buSzPct val="100000"/>
              <a:buNone/>
              <a:defRPr sz="1800"/>
            </a:lvl1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33"/>
            <a:ext cx="457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s-419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theme" Target="../theme/theme1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9.xml"/><Relationship Id="rId3" Type="http://schemas.openxmlformats.org/officeDocument/2006/relationships/slideLayout" Target="../slideLayouts/slideLayout20.xml"/><Relationship Id="rId4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3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s-419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60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480"/>
              </a:spcBef>
              <a:buClr>
                <a:schemeClr val="lt1"/>
              </a:buClr>
              <a:buSzPct val="100000"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480"/>
              </a:spcBef>
              <a:buClr>
                <a:schemeClr val="lt1"/>
              </a:buClr>
              <a:buSzPct val="100000"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457200" y="274637"/>
            <a:ext cx="822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spcBef>
                <a:spcPts val="60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480"/>
              </a:spcBef>
              <a:buClr>
                <a:schemeClr val="lt1"/>
              </a:buClr>
              <a:buSzPct val="100000"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480"/>
              </a:spcBef>
              <a:buClr>
                <a:schemeClr val="lt1"/>
              </a:buClr>
              <a:buSzPct val="100000"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4pPr>
            <a:lvl5pPr lvl="4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5pPr>
            <a:lvl6pPr lvl="5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6pPr>
            <a:lvl7pPr lvl="6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7pPr>
            <a:lvl8pPr lvl="7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8pPr>
            <a:lvl9pPr lvl="8" rtl="0">
              <a:spcBef>
                <a:spcPts val="360"/>
              </a:spcBef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5.png"/><Relationship Id="rId4" Type="http://schemas.openxmlformats.org/officeDocument/2006/relationships/image" Target="../media/image08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gif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2.png"/><Relationship Id="rId4" Type="http://schemas.openxmlformats.org/officeDocument/2006/relationships/image" Target="../media/image0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4.png"/><Relationship Id="rId4" Type="http://schemas.openxmlformats.org/officeDocument/2006/relationships/image" Target="../media/image07.png"/><Relationship Id="rId5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/>
        </p:nvSpPr>
        <p:spPr>
          <a:xfrm>
            <a:off x="457225" y="311101"/>
            <a:ext cx="8229600" cy="10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s-419" sz="4800">
                <a:solidFill>
                  <a:srgbClr val="FFFFFF"/>
                </a:solidFill>
              </a:rPr>
              <a:t>ESTheR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es-419" sz="3600">
                <a:solidFill>
                  <a:srgbClr val="FFFFFF"/>
                </a:solidFill>
              </a:rPr>
              <a:t>El Stack The Revenge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2240250" y="5478500"/>
            <a:ext cx="46635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>
                <a:solidFill>
                  <a:srgbClr val="FFFFFF"/>
                </a:solidFill>
              </a:rPr>
              <a:t>Trabajo Práctico</a:t>
            </a:r>
            <a:br>
              <a:rPr lang="es-419">
                <a:solidFill>
                  <a:srgbClr val="FFFFFF"/>
                </a:solidFill>
              </a:rPr>
            </a:br>
            <a:r>
              <a:rPr lang="es-419">
                <a:solidFill>
                  <a:srgbClr val="FFFFFF"/>
                </a:solidFill>
              </a:rPr>
              <a:t>Sistemas Operativos</a:t>
            </a:r>
            <a:br>
              <a:rPr lang="es-419">
                <a:solidFill>
                  <a:srgbClr val="FFFFFF"/>
                </a:solidFill>
              </a:rPr>
            </a:br>
            <a:r>
              <a:rPr lang="es-419">
                <a:solidFill>
                  <a:srgbClr val="FFFFFF"/>
                </a:solidFill>
              </a:rPr>
              <a:t>1C2017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457175" y="1650250"/>
            <a:ext cx="8229600" cy="40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i="1" lang="es-419" sz="1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Porque las primeras partes no siempre son mejores</a:t>
            </a:r>
          </a:p>
        </p:txBody>
      </p:sp>
      <p:pic>
        <p:nvPicPr>
          <p:cNvPr descr="abuelas-mayores-lentes-deporte-gente-50759.jpg"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6238" y="2326702"/>
            <a:ext cx="5111525" cy="340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Kernel 5/9 - System Calls</a:t>
            </a:r>
            <a:r>
              <a:rPr lang="es-419"/>
              <a:t> - Memoria - Heap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311700" y="1536603"/>
            <a:ext cx="8243700" cy="1301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Máximo</a:t>
            </a:r>
            <a:r>
              <a:rPr lang="es-419" sz="2400">
                <a:solidFill>
                  <a:srgbClr val="FFFFFF"/>
                </a:solidFill>
              </a:rPr>
              <a:t> de Alloc: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Tmax = PAGE_SIZE - 10 Bytes</a:t>
            </a:r>
          </a:p>
        </p:txBody>
      </p:sp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250" y="3251621"/>
            <a:ext cx="8620599" cy="173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Kernel 6/9 - System Calls - Memoria - Heap Liberar</a:t>
            </a:r>
          </a:p>
        </p:txBody>
      </p:sp>
      <p:pic>
        <p:nvPicPr>
          <p:cNvPr id="209" name="Shape 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56879"/>
            <a:ext cx="8679900" cy="1668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3177398"/>
            <a:ext cx="8679904" cy="1668124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Shape 211"/>
          <p:cNvSpPr txBox="1"/>
          <p:nvPr/>
        </p:nvSpPr>
        <p:spPr>
          <a:xfrm>
            <a:off x="407400" y="5459250"/>
            <a:ext cx="8424900" cy="8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OJO! Pueden existir memory Leaks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File System 1/5 - Operaciones</a:t>
            </a:r>
          </a:p>
        </p:txBody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s-419" sz="2400">
                <a:solidFill>
                  <a:srgbClr val="FFFFFF"/>
                </a:solidFill>
              </a:rPr>
              <a:t>Validar Archivo</a:t>
            </a: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s-419" sz="2400">
                <a:solidFill>
                  <a:srgbClr val="FFFFFF"/>
                </a:solidFill>
              </a:rPr>
              <a:t>Crear Archivo</a:t>
            </a: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s-419" sz="2400">
                <a:solidFill>
                  <a:srgbClr val="FFFFFF"/>
                </a:solidFill>
              </a:rPr>
              <a:t>Borrar</a:t>
            </a: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s-419" sz="2400">
                <a:solidFill>
                  <a:srgbClr val="FFFFFF"/>
                </a:solidFill>
              </a:rPr>
              <a:t>Obtener Datos</a:t>
            </a:r>
          </a:p>
          <a:p>
            <a:pPr indent="-381000" lvl="0" marL="45720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s-419" sz="2400">
                <a:solidFill>
                  <a:srgbClr val="FFFFFF"/>
                </a:solidFill>
              </a:rPr>
              <a:t>Guardar Datos</a:t>
            </a:r>
          </a:p>
        </p:txBody>
      </p:sp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Kernel 7/9 - System Calls - File System</a:t>
            </a:r>
          </a:p>
        </p:txBody>
      </p:sp>
      <p:graphicFrame>
        <p:nvGraphicFramePr>
          <p:cNvPr id="223" name="Shape 223"/>
          <p:cNvGraphicFramePr/>
          <p:nvPr/>
        </p:nvGraphicFramePr>
        <p:xfrm>
          <a:off x="5008225" y="290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{78AE0AD4-41E2-4D1B-A4BD-1A909924A1AE}</a:tableStyleId>
              </a:tblPr>
              <a:tblGrid>
                <a:gridCol w="672900"/>
                <a:gridCol w="2397600"/>
                <a:gridCol w="811650"/>
              </a:tblGrid>
              <a:tr h="4783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</a:rPr>
                        <a:t>FD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</a:rPr>
                        <a:t>File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</a:rPr>
                        <a:t>Open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783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/notas.txt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78325">
                <a:tc>
                  <a:txBody>
                    <a:bodyPr>
                      <a:noAutofit/>
                    </a:bodyPr>
                    <a:lstStyle/>
                    <a:p>
                      <a:pPr lvl="0" rtl="0" algn="l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6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l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/code/tp-sisop.sh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78325">
                <a:tc>
                  <a:txBody>
                    <a:bodyPr>
                      <a:noAutofit/>
                    </a:bodyPr>
                    <a:lstStyle/>
                    <a:p>
                      <a:pPr lvl="0" rtl="0" algn="l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7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l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/cursos/z1234/alumnos.zip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224" name="Shape 224"/>
          <p:cNvSpPr txBox="1"/>
          <p:nvPr/>
        </p:nvSpPr>
        <p:spPr>
          <a:xfrm>
            <a:off x="5008150" y="2407475"/>
            <a:ext cx="38823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Global File Table</a:t>
            </a:r>
          </a:p>
        </p:txBody>
      </p:sp>
      <p:graphicFrame>
        <p:nvGraphicFramePr>
          <p:cNvPr id="225" name="Shape 225"/>
          <p:cNvGraphicFramePr/>
          <p:nvPr/>
        </p:nvGraphicFramePr>
        <p:xfrm>
          <a:off x="159325" y="4469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{78AE0AD4-41E2-4D1B-A4BD-1A909924A1AE}</a:tableStyleId>
              </a:tblPr>
              <a:tblGrid>
                <a:gridCol w="645750"/>
                <a:gridCol w="903750"/>
                <a:gridCol w="1246250"/>
              </a:tblGrid>
              <a:tr h="6402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</a:rPr>
                        <a:t>FD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</a:rPr>
                        <a:t>Flags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</a:rPr>
                        <a:t>Global FD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783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4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“r”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783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6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“rw”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226" name="Shape 226"/>
          <p:cNvSpPr txBox="1"/>
          <p:nvPr/>
        </p:nvSpPr>
        <p:spPr>
          <a:xfrm>
            <a:off x="159350" y="3867800"/>
            <a:ext cx="27957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PID 2 - </a:t>
            </a:r>
            <a:r>
              <a:rPr lang="es-419" sz="2400">
                <a:solidFill>
                  <a:srgbClr val="FFFFFF"/>
                </a:solidFill>
              </a:rPr>
              <a:t>File Table</a:t>
            </a:r>
          </a:p>
        </p:txBody>
      </p:sp>
      <p:graphicFrame>
        <p:nvGraphicFramePr>
          <p:cNvPr id="227" name="Shape 227"/>
          <p:cNvGraphicFramePr/>
          <p:nvPr/>
        </p:nvGraphicFramePr>
        <p:xfrm>
          <a:off x="235525" y="1783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{78AE0AD4-41E2-4D1B-A4BD-1A909924A1AE}</a:tableStyleId>
              </a:tblPr>
              <a:tblGrid>
                <a:gridCol w="645750"/>
                <a:gridCol w="903750"/>
                <a:gridCol w="1246250"/>
              </a:tblGrid>
              <a:tr h="6402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</a:rPr>
                        <a:t>FD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</a:rPr>
                        <a:t>Flags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</a:rPr>
                        <a:t>Global FD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783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4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“r”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783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5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“r”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228" name="Shape 228"/>
          <p:cNvSpPr txBox="1"/>
          <p:nvPr/>
        </p:nvSpPr>
        <p:spPr>
          <a:xfrm>
            <a:off x="235550" y="1181925"/>
            <a:ext cx="2795700" cy="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PID 1 - File Table</a:t>
            </a:r>
          </a:p>
        </p:txBody>
      </p:sp>
      <p:cxnSp>
        <p:nvCxnSpPr>
          <p:cNvPr id="229" name="Shape 229"/>
          <p:cNvCxnSpPr/>
          <p:nvPr/>
        </p:nvCxnSpPr>
        <p:spPr>
          <a:xfrm>
            <a:off x="3017075" y="2811100"/>
            <a:ext cx="1994100" cy="1195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230" name="Shape 230"/>
          <p:cNvCxnSpPr/>
          <p:nvPr/>
        </p:nvCxnSpPr>
        <p:spPr>
          <a:xfrm rot="10800000">
            <a:off x="3044075" y="3273025"/>
            <a:ext cx="1980600" cy="339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stealth"/>
            <a:tailEnd len="lg" w="lg" type="none"/>
          </a:ln>
        </p:spPr>
      </p:cxnSp>
      <p:cxnSp>
        <p:nvCxnSpPr>
          <p:cNvPr id="231" name="Shape 231"/>
          <p:cNvCxnSpPr/>
          <p:nvPr/>
        </p:nvCxnSpPr>
        <p:spPr>
          <a:xfrm flipH="1" rot="10800000">
            <a:off x="2954450" y="4562950"/>
            <a:ext cx="2070300" cy="964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232" name="Shape 232"/>
          <p:cNvCxnSpPr/>
          <p:nvPr/>
        </p:nvCxnSpPr>
        <p:spPr>
          <a:xfrm flipH="1" rot="10800000">
            <a:off x="2968025" y="4563025"/>
            <a:ext cx="1398900" cy="1385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33" name="Shape 233"/>
          <p:cNvCxnSpPr/>
          <p:nvPr/>
        </p:nvCxnSpPr>
        <p:spPr>
          <a:xfrm flipH="1" rot="10800000">
            <a:off x="2960475" y="4168975"/>
            <a:ext cx="2064300" cy="1752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234" name="Shape 234"/>
          <p:cNvSpPr txBox="1"/>
          <p:nvPr/>
        </p:nvSpPr>
        <p:spPr>
          <a:xfrm>
            <a:off x="3626050" y="1507325"/>
            <a:ext cx="526440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Los FD 0, 1 y 2 son FD reservados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Kernel 8/9 - System Calls - File System</a:t>
            </a:r>
          </a:p>
        </p:txBody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311700" y="1536590"/>
            <a:ext cx="8243700" cy="4900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2400" u="sng">
                <a:solidFill>
                  <a:srgbClr val="FFFFFF"/>
                </a:solidFill>
              </a:rPr>
              <a:t>Impresión de Pantalla:</a:t>
            </a:r>
            <a:r>
              <a:rPr lang="es-419" sz="2400">
                <a:solidFill>
                  <a:srgbClr val="FFFFFF"/>
                </a:solidFill>
              </a:rPr>
              <a:t> Para imprimir en la pantalla de un proceso se deberá escribir en el FD </a:t>
            </a:r>
            <a:r>
              <a:rPr b="1" lang="es-419" sz="2400" u="sng">
                <a:solidFill>
                  <a:srgbClr val="FFFF00"/>
                </a:solidFill>
              </a:rPr>
              <a:t>1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s-419" sz="2400" u="sng">
                <a:solidFill>
                  <a:srgbClr val="FFFFFF"/>
                </a:solidFill>
              </a:rPr>
              <a:t>Permisos de los Archivos:</a:t>
            </a: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s-419" sz="2400" u="sng">
                <a:solidFill>
                  <a:srgbClr val="FFFFFF"/>
                </a:solidFill>
              </a:rPr>
              <a:t>Create “c”</a:t>
            </a: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s-419" sz="2400" u="sng">
                <a:solidFill>
                  <a:srgbClr val="FFFFFF"/>
                </a:solidFill>
              </a:rPr>
              <a:t>Read “r”</a:t>
            </a: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s-419" sz="2400" u="sng">
                <a:solidFill>
                  <a:srgbClr val="FFFFFF"/>
                </a:solidFill>
              </a:rPr>
              <a:t>Write “w”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Kernel 9/9 - Terminación Irregular de Procesos</a:t>
            </a:r>
          </a:p>
        </p:txBody>
      </p:sp>
      <p:graphicFrame>
        <p:nvGraphicFramePr>
          <p:cNvPr id="246" name="Shape 246"/>
          <p:cNvGraphicFramePr/>
          <p:nvPr/>
        </p:nvGraphicFramePr>
        <p:xfrm>
          <a:off x="311700" y="1356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{B6E73DA8-65AD-414A-8C16-4150CBA90536}</a:tableStyleId>
              </a:tblPr>
              <a:tblGrid>
                <a:gridCol w="2303350"/>
                <a:gridCol w="6175225"/>
              </a:tblGrid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Exit Code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Motivo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programa finalizó correctamente.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se pudieron reservar recursos para ejecutar el programa.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-2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programa intentó acceder a un archivo que no existe.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-3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programa intentó leer un archivo sin permisos.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-4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 programa intentó escribir un archivo sin permisos.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-5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Excepción de memoria.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-6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Finalizado a través de desconexión de consola.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-7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Finalizado a través del comando Finalizar Programa de la consola.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-8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 intentó reservar más memoria que el tamaño de una página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-9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se pueden asignar más páginas al proceso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291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-20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Error sin definición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>
            <p:ph type="ctrTitle"/>
          </p:nvPr>
        </p:nvSpPr>
        <p:spPr>
          <a:xfrm>
            <a:off x="5398050" y="1641362"/>
            <a:ext cx="3111000" cy="916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6000"/>
              <a:t>SADICA</a:t>
            </a:r>
          </a:p>
        </p:txBody>
      </p:sp>
      <p:sp>
        <p:nvSpPr>
          <p:cNvPr id="252" name="Shape 252"/>
          <p:cNvSpPr txBox="1"/>
          <p:nvPr>
            <p:ph idx="1" type="subTitle"/>
          </p:nvPr>
        </p:nvSpPr>
        <p:spPr>
          <a:xfrm>
            <a:off x="4763100" y="4198925"/>
            <a:ext cx="4380900" cy="2088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>
                <a:solidFill>
                  <a:srgbClr val="D9D9D9"/>
                </a:solidFill>
              </a:rPr>
              <a:t>Sistema de Archivos De </a:t>
            </a:r>
            <a:r>
              <a:rPr lang="es-419">
                <a:solidFill>
                  <a:srgbClr val="D9D9D9"/>
                </a:solidFill>
              </a:rPr>
              <a:t>Índole</a:t>
            </a:r>
            <a:r>
              <a:rPr lang="es-419">
                <a:solidFill>
                  <a:srgbClr val="D9D9D9"/>
                </a:solidFill>
              </a:rPr>
              <a:t> Completamente </a:t>
            </a:r>
            <a:r>
              <a:rPr lang="es-419">
                <a:solidFill>
                  <a:srgbClr val="D9D9D9"/>
                </a:solidFill>
              </a:rPr>
              <a:t>Académica</a:t>
            </a:r>
          </a:p>
        </p:txBody>
      </p:sp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4763098" cy="4198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Shape 2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198913"/>
            <a:ext cx="4763101" cy="2679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File System </a:t>
            </a:r>
            <a:r>
              <a:rPr lang="es-419"/>
              <a:t>3</a:t>
            </a:r>
            <a:r>
              <a:rPr lang="es-419"/>
              <a:t>/</a:t>
            </a:r>
            <a:r>
              <a:rPr lang="es-419"/>
              <a:t>5</a:t>
            </a:r>
            <a:r>
              <a:rPr lang="es-419"/>
              <a:t> </a:t>
            </a:r>
            <a:r>
              <a:rPr lang="es-419"/>
              <a:t>- SADICA 1/3 </a:t>
            </a:r>
            <a:r>
              <a:rPr lang="es-419"/>
              <a:t>- Metadata FS</a:t>
            </a:r>
          </a:p>
        </p:txBody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311700" y="1536630"/>
            <a:ext cx="8520600" cy="1586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rgbClr val="FFFFFF"/>
                </a:solidFill>
              </a:rPr>
              <a:t>Archivo de Metadata: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457200"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TAMANIO_BLOQUES=64</a:t>
            </a:r>
          </a:p>
          <a:p>
            <a:pPr indent="45720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CANTIDAD_BLOQUES=5192</a:t>
            </a:r>
          </a:p>
          <a:p>
            <a:pPr indent="457200"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MAGIC_NUMBER=SADICA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</p:txBody>
      </p:sp>
      <p:sp>
        <p:nvSpPr>
          <p:cNvPr id="261" name="Shape 261"/>
          <p:cNvSpPr txBox="1"/>
          <p:nvPr/>
        </p:nvSpPr>
        <p:spPr>
          <a:xfrm>
            <a:off x="311700" y="3218475"/>
            <a:ext cx="73332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s-419" sz="2000">
                <a:solidFill>
                  <a:srgbClr val="FFFFFF"/>
                </a:solidFill>
              </a:rPr>
              <a:t>Ruta: </a:t>
            </a:r>
            <a:r>
              <a:rPr lang="es-419" sz="2000">
                <a:solidFill>
                  <a:srgbClr val="FFFF00"/>
                </a:solidFill>
              </a:rPr>
              <a:t>[Punto_Montaje]</a:t>
            </a:r>
            <a:r>
              <a:rPr lang="es-419" sz="2000">
                <a:solidFill>
                  <a:srgbClr val="FFFFFF"/>
                </a:solidFill>
              </a:rPr>
              <a:t>/Metadata/Metadata.bin</a:t>
            </a:r>
          </a:p>
        </p:txBody>
      </p:sp>
      <p:sp>
        <p:nvSpPr>
          <p:cNvPr id="262" name="Shape 262"/>
          <p:cNvSpPr txBox="1"/>
          <p:nvPr/>
        </p:nvSpPr>
        <p:spPr>
          <a:xfrm>
            <a:off x="311700" y="3981975"/>
            <a:ext cx="7333200" cy="11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s-419" sz="2000">
                <a:solidFill>
                  <a:srgbClr val="FFFFFF"/>
                </a:solidFill>
              </a:rPr>
              <a:t>Archivo de Bitmap: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lvl="0" rtl="0" algn="just">
              <a:spcBef>
                <a:spcPts val="0"/>
              </a:spcBef>
              <a:buNone/>
            </a:pPr>
            <a:r>
              <a:rPr lang="es-419" sz="2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100010101101011010101001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" name="Shape 263"/>
          <p:cNvSpPr txBox="1"/>
          <p:nvPr/>
        </p:nvSpPr>
        <p:spPr>
          <a:xfrm>
            <a:off x="311700" y="5269000"/>
            <a:ext cx="73332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s-419" sz="2000">
                <a:solidFill>
                  <a:srgbClr val="FFFFFF"/>
                </a:solidFill>
              </a:rPr>
              <a:t>Ruta: </a:t>
            </a:r>
            <a:r>
              <a:rPr lang="es-419" sz="2000">
                <a:solidFill>
                  <a:srgbClr val="FFFF00"/>
                </a:solidFill>
              </a:rPr>
              <a:t>[Punto_Montaje]</a:t>
            </a:r>
            <a:r>
              <a:rPr lang="es-419" sz="2000">
                <a:solidFill>
                  <a:srgbClr val="FFFFFF"/>
                </a:solidFill>
              </a:rPr>
              <a:t>/Metadata/Bitmap.bin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File System 4/5 - SADICA 2/3</a:t>
            </a:r>
            <a:r>
              <a:rPr lang="es-419"/>
              <a:t> - Metadata Archivos</a:t>
            </a:r>
          </a:p>
        </p:txBody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311700" y="1536626"/>
            <a:ext cx="8520600" cy="1369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rgbClr val="FFFFFF"/>
                </a:solidFill>
              </a:rPr>
              <a:t>Archivo de Metadata: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457200"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TAMANIO=250</a:t>
            </a:r>
          </a:p>
          <a:p>
            <a:pPr indent="457200"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BLOQUES=[40,21,82,3]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00FF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" name="Shape 270"/>
          <p:cNvSpPr txBox="1"/>
          <p:nvPr/>
        </p:nvSpPr>
        <p:spPr>
          <a:xfrm>
            <a:off x="570350" y="3001200"/>
            <a:ext cx="58803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s-419" sz="2000">
                <a:solidFill>
                  <a:srgbClr val="FFFFFF"/>
                </a:solidFill>
              </a:rPr>
              <a:t>Ruta: </a:t>
            </a:r>
            <a:r>
              <a:rPr lang="es-419" sz="2000">
                <a:solidFill>
                  <a:srgbClr val="FFFF00"/>
                </a:solidFill>
              </a:rPr>
              <a:t>[Punto_Montaje]</a:t>
            </a:r>
            <a:r>
              <a:rPr lang="es-419" sz="2000">
                <a:solidFill>
                  <a:srgbClr val="FFFFFF"/>
                </a:solidFill>
              </a:rPr>
              <a:t>/Archivos/</a:t>
            </a:r>
          </a:p>
        </p:txBody>
      </p:sp>
      <p:sp>
        <p:nvSpPr>
          <p:cNvPr id="271" name="Shape 271"/>
          <p:cNvSpPr txBox="1"/>
          <p:nvPr/>
        </p:nvSpPr>
        <p:spPr>
          <a:xfrm>
            <a:off x="4218175" y="3009675"/>
            <a:ext cx="2077800" cy="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s-419" sz="2000">
                <a:solidFill>
                  <a:srgbClr val="FF00FF"/>
                </a:solidFill>
              </a:rPr>
              <a:t>[PathDelArchivo]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File System </a:t>
            </a:r>
            <a:r>
              <a:rPr lang="es-419"/>
              <a:t>5</a:t>
            </a:r>
            <a:r>
              <a:rPr lang="es-419"/>
              <a:t>/</a:t>
            </a:r>
            <a:r>
              <a:rPr lang="es-419"/>
              <a:t>5</a:t>
            </a:r>
            <a:r>
              <a:rPr lang="es-419"/>
              <a:t> </a:t>
            </a:r>
            <a:r>
              <a:rPr lang="es-419"/>
              <a:t>- SADICA 3/3 </a:t>
            </a:r>
            <a:r>
              <a:rPr lang="es-419"/>
              <a:t>- Bloques de Datos</a:t>
            </a:r>
          </a:p>
        </p:txBody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311700" y="1536625"/>
            <a:ext cx="8520600" cy="2591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rgbClr val="FFFFFF"/>
                </a:solidFill>
              </a:rPr>
              <a:t>Habrá un archivo de texto por cada bloque en el FS</a:t>
            </a: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indent="457200"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1.bin</a:t>
            </a:r>
          </a:p>
          <a:p>
            <a:pPr indent="457200"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2.bin</a:t>
            </a:r>
          </a:p>
          <a:p>
            <a:pPr indent="457200"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3.bin</a:t>
            </a:r>
          </a:p>
          <a:p>
            <a:pPr indent="457200"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4.bin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</a:endParaRP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000">
                <a:solidFill>
                  <a:srgbClr val="FFFFFF"/>
                </a:solidFill>
              </a:rPr>
              <a:t>etc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" name="Shape 278"/>
          <p:cNvSpPr txBox="1"/>
          <p:nvPr/>
        </p:nvSpPr>
        <p:spPr>
          <a:xfrm>
            <a:off x="311700" y="4128325"/>
            <a:ext cx="73332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s-419" sz="2000">
                <a:solidFill>
                  <a:srgbClr val="FFFFFF"/>
                </a:solidFill>
              </a:rPr>
              <a:t>Ruta: </a:t>
            </a:r>
            <a:r>
              <a:rPr lang="es-419" sz="2000">
                <a:solidFill>
                  <a:srgbClr val="FFFF00"/>
                </a:solidFill>
              </a:rPr>
              <a:t>[Punto_Montaje]</a:t>
            </a:r>
            <a:r>
              <a:rPr lang="es-419" sz="2000">
                <a:solidFill>
                  <a:srgbClr val="FFFFFF"/>
                </a:solidFill>
              </a:rPr>
              <a:t>/Bloques/</a:t>
            </a:r>
            <a:r>
              <a:rPr lang="es-419" sz="2000">
                <a:solidFill>
                  <a:srgbClr val="00FF00"/>
                </a:solidFill>
              </a:rPr>
              <a:t>[nroBloque]</a:t>
            </a:r>
            <a:r>
              <a:rPr lang="es-419" sz="2000">
                <a:solidFill>
                  <a:srgbClr val="FFFFFF"/>
                </a:solidFill>
              </a:rPr>
              <a:t>.bin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/>
        </p:nvSpPr>
        <p:spPr>
          <a:xfrm>
            <a:off x="0" y="0"/>
            <a:ext cx="9144000" cy="692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0" y="1570500"/>
            <a:ext cx="9144000" cy="37635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 txBox="1"/>
          <p:nvPr/>
        </p:nvSpPr>
        <p:spPr>
          <a:xfrm>
            <a:off x="1767300" y="2114550"/>
            <a:ext cx="5609400" cy="26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00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NADA</a:t>
            </a:r>
          </a:p>
        </p:txBody>
      </p:sp>
      <p:sp>
        <p:nvSpPr>
          <p:cNvPr id="101" name="Shape 101"/>
          <p:cNvSpPr txBox="1"/>
          <p:nvPr/>
        </p:nvSpPr>
        <p:spPr>
          <a:xfrm>
            <a:off x="231875" y="151600"/>
            <a:ext cx="8739600" cy="278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9600">
                <a:solidFill>
                  <a:srgbClr val="FF0000"/>
                </a:solidFill>
              </a:rPr>
              <a:t>No asumir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9600">
              <a:solidFill>
                <a:srgbClr val="FF0000"/>
              </a:solidFill>
            </a:endParaRPr>
          </a:p>
        </p:txBody>
      </p:sp>
      <p:sp>
        <p:nvSpPr>
          <p:cNvPr id="102" name="Shape 102"/>
          <p:cNvSpPr txBox="1"/>
          <p:nvPr/>
        </p:nvSpPr>
        <p:spPr>
          <a:xfrm>
            <a:off x="231875" y="3809200"/>
            <a:ext cx="8739600" cy="278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9600">
              <a:solidFill>
                <a:srgbClr val="FF0000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s-419" sz="9600">
                <a:solidFill>
                  <a:srgbClr val="FF0000"/>
                </a:solidFill>
              </a:rPr>
              <a:t>como real</a:t>
            </a:r>
          </a:p>
        </p:txBody>
      </p:sp>
    </p:spTree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Memoria 1/5 - Arquitectura - Estructura</a:t>
            </a:r>
          </a:p>
        </p:txBody>
      </p:sp>
      <p:graphicFrame>
        <p:nvGraphicFramePr>
          <p:cNvPr id="284" name="Shape 284"/>
          <p:cNvGraphicFramePr/>
          <p:nvPr/>
        </p:nvGraphicFramePr>
        <p:xfrm>
          <a:off x="304200" y="2555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{B6E73DA8-65AD-414A-8C16-4150CBA90536}</a:tableStyleId>
              </a:tblPr>
              <a:tblGrid>
                <a:gridCol w="711300"/>
                <a:gridCol w="711300"/>
                <a:gridCol w="711300"/>
                <a:gridCol w="711300"/>
                <a:gridCol w="711300"/>
                <a:gridCol w="711300"/>
                <a:gridCol w="711300"/>
                <a:gridCol w="711300"/>
                <a:gridCol w="711300"/>
                <a:gridCol w="711300"/>
                <a:gridCol w="711300"/>
                <a:gridCol w="711300"/>
              </a:tblGrid>
              <a:tr h="6843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</a:tr>
              <a:tr h="6843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Adm</a:t>
                      </a:r>
                    </a:p>
                  </a:txBody>
                  <a:tcPr marT="63500" marB="63500" marR="63500" marL="63500" anchor="ctr">
                    <a:solidFill>
                      <a:srgbClr val="E6913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 anchor="ctr"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 anchor="ctr"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 anchor="ctr"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 anchor="ctr">
                    <a:solidFill>
                      <a:srgbClr val="93C47D"/>
                    </a:solidFill>
                  </a:tcPr>
                </a:tc>
              </a:tr>
              <a:tr h="6843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 anchor="ctr"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 anchor="ctr"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63500" marB="63500" marR="63500" marL="63500" anchor="ctr">
                    <a:solidFill>
                      <a:srgbClr val="3C78D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63500" marB="63500" marR="63500" marL="63500" anchor="ctr">
                    <a:solidFill>
                      <a:srgbClr val="3C78D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63500" marB="63500" marR="63500" marL="63500" anchor="ctr">
                    <a:solidFill>
                      <a:srgbClr val="3C78D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63500" marB="63500" marR="63500" marL="63500" anchor="ctr">
                    <a:solidFill>
                      <a:srgbClr val="3C78D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63500" marB="63500" marR="63500" marL="63500" anchor="ctr">
                    <a:solidFill>
                      <a:srgbClr val="3C78D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</a:tr>
              <a:tr h="6843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63500" marB="63500" marR="63500" marL="63500" anchor="ctr">
                    <a:solidFill>
                      <a:srgbClr val="3C78D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63500" marB="63500" marR="63500" marL="63500" anchor="ctr">
                    <a:solidFill>
                      <a:srgbClr val="3C78D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63500" marB="63500" marR="63500" marL="63500" anchor="ctr">
                    <a:solidFill>
                      <a:srgbClr val="3C78D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 anchor="ctr">
                    <a:solidFill>
                      <a:srgbClr val="93C47D"/>
                    </a:solidFill>
                  </a:tcPr>
                </a:tc>
              </a:tr>
              <a:tr h="6843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 anchor="ctr"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 anchor="ctr"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T="63500" marB="63500" marR="63500" marL="63500" anchor="ctr">
                    <a:solidFill>
                      <a:srgbClr val="CC412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T="63500" marB="63500" marR="63500" marL="63500" anchor="ctr">
                    <a:solidFill>
                      <a:srgbClr val="CC412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T="63500" marB="63500" marR="63500" marL="63500" anchor="ctr">
                    <a:solidFill>
                      <a:srgbClr val="CC412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T="63500" marB="63500" marR="63500" marL="63500" anchor="ctr">
                    <a:solidFill>
                      <a:srgbClr val="CC412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T="63500" marB="63500" marR="63500" marL="63500" anchor="ctr">
                    <a:solidFill>
                      <a:srgbClr val="CC412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T="63500" marB="63500" marR="63500" marL="63500" anchor="ctr">
                    <a:solidFill>
                      <a:srgbClr val="CC412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T="63500" marB="63500" marR="63500" marL="63500" anchor="ctr">
                    <a:solidFill>
                      <a:srgbClr val="CC412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T="63500" marB="63500" marR="63500" marL="63500" anchor="ctr">
                    <a:solidFill>
                      <a:srgbClr val="CC412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5</a:t>
                      </a:r>
                    </a:p>
                  </a:txBody>
                  <a:tcPr marT="63500" marB="63500" marR="63500" marL="63500" anchor="ctr">
                    <a:solidFill>
                      <a:srgbClr val="CC412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</a:tr>
              <a:tr h="6843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</a:p>
                  </a:txBody>
                  <a:tcPr marT="63500" marB="63500" marR="63500" marL="63500" anchor="ctr">
                    <a:solidFill>
                      <a:srgbClr val="45818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</a:p>
                  </a:txBody>
                  <a:tcPr marT="63500" marB="63500" marR="63500" marL="63500" anchor="ctr">
                    <a:solidFill>
                      <a:srgbClr val="45818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</a:p>
                  </a:txBody>
                  <a:tcPr marT="63500" marB="63500" marR="63500" marL="63500" anchor="ctr">
                    <a:solidFill>
                      <a:srgbClr val="45818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</a:p>
                  </a:txBody>
                  <a:tcPr marT="63500" marB="63500" marR="63500" marL="63500" anchor="ctr">
                    <a:solidFill>
                      <a:srgbClr val="45818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</a:p>
                  </a:txBody>
                  <a:tcPr marT="63500" marB="63500" marR="63500" marL="63500" anchor="ctr">
                    <a:solidFill>
                      <a:srgbClr val="45818E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 anchor="ctr">
                    <a:solidFill>
                      <a:srgbClr val="8E7CC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 anchor="ctr"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 anchor="ctr">
                    <a:solidFill>
                      <a:srgbClr val="93C47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63500" marB="63500" marR="63500" marL="63500" anchor="ctr">
                    <a:solidFill>
                      <a:srgbClr val="3C78D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63500" marB="63500" marR="63500" marL="63500" anchor="ctr">
                    <a:solidFill>
                      <a:srgbClr val="3C78D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</a:p>
                  </a:txBody>
                  <a:tcPr marT="63500" marB="63500" marR="63500" marL="63500" anchor="ctr">
                    <a:solidFill>
                      <a:srgbClr val="3C78D8"/>
                    </a:solidFill>
                  </a:tcPr>
                </a:tc>
              </a:tr>
            </a:tbl>
          </a:graphicData>
        </a:graphic>
      </p:graphicFrame>
      <p:sp>
        <p:nvSpPr>
          <p:cNvPr id="285" name="Shape 285"/>
          <p:cNvSpPr txBox="1"/>
          <p:nvPr>
            <p:ph idx="1" type="body"/>
          </p:nvPr>
        </p:nvSpPr>
        <p:spPr>
          <a:xfrm>
            <a:off x="311700" y="1292174"/>
            <a:ext cx="8520600" cy="12629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-"/>
            </a:pPr>
            <a:r>
              <a:rPr lang="es-419" sz="2200">
                <a:solidFill>
                  <a:srgbClr val="FFFFFF"/>
                </a:solidFill>
              </a:rPr>
              <a:t>Paginación inversa</a:t>
            </a:r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-"/>
            </a:pPr>
            <a:r>
              <a:rPr lang="es-419" sz="2200">
                <a:solidFill>
                  <a:srgbClr val="FFFFFF"/>
                </a:solidFill>
              </a:rPr>
              <a:t>Estructuras administrativas dentro del mismo espacio de direcciones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Memoria 2/5 - Frame Lookup - </a:t>
            </a:r>
            <a:r>
              <a:rPr lang="es-419"/>
              <a:t>Función</a:t>
            </a:r>
            <a:r>
              <a:rPr lang="es-419"/>
              <a:t> de Hash</a:t>
            </a:r>
          </a:p>
        </p:txBody>
      </p:sp>
      <p:sp>
        <p:nvSpPr>
          <p:cNvPr id="291" name="Shape 291"/>
          <p:cNvSpPr txBox="1"/>
          <p:nvPr>
            <p:ph idx="1" type="body"/>
          </p:nvPr>
        </p:nvSpPr>
        <p:spPr>
          <a:xfrm>
            <a:off x="311700" y="1292174"/>
            <a:ext cx="8520600" cy="534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-419">
                <a:solidFill>
                  <a:srgbClr val="FFFFFF"/>
                </a:solidFill>
              </a:rPr>
              <a:t>Para poder ubicar un frame dentro del espacio de direcciones se utiliza una función f que recibiendo el PID y el Número de página devuelve el índice en la tabla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s-419" sz="2400">
                <a:solidFill>
                  <a:srgbClr val="FFFFFF"/>
                </a:solidFill>
              </a:rPr>
              <a:t>f( PID, N_PAGINA ) = INDICE_EN_LA_TABLA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f( 0, 10 ) = 100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>
                <a:solidFill>
                  <a:srgbClr val="00FF00"/>
                </a:solidFill>
                <a:latin typeface="Courier New"/>
                <a:ea typeface="Courier New"/>
                <a:cs typeface="Courier New"/>
                <a:sym typeface="Courier New"/>
              </a:rPr>
              <a:t>f( 1, 15 ) = 150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4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f( 0, 15 ) = 100</a:t>
            </a:r>
          </a:p>
        </p:txBody>
      </p:sp>
      <p:cxnSp>
        <p:nvCxnSpPr>
          <p:cNvPr id="292" name="Shape 292"/>
          <p:cNvCxnSpPr/>
          <p:nvPr/>
        </p:nvCxnSpPr>
        <p:spPr>
          <a:xfrm>
            <a:off x="3408625" y="3449375"/>
            <a:ext cx="1195200" cy="285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293" name="Shape 293"/>
          <p:cNvCxnSpPr/>
          <p:nvPr/>
        </p:nvCxnSpPr>
        <p:spPr>
          <a:xfrm flipH="1" rot="10800000">
            <a:off x="3408625" y="3870275"/>
            <a:ext cx="1181400" cy="298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294" name="Shape 294"/>
          <p:cNvSpPr txBox="1"/>
          <p:nvPr/>
        </p:nvSpPr>
        <p:spPr>
          <a:xfrm>
            <a:off x="4590025" y="3538775"/>
            <a:ext cx="1887600" cy="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Colisión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Memoria 3/5 - Operaciones</a:t>
            </a:r>
          </a:p>
        </p:txBody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311700" y="1292174"/>
            <a:ext cx="8520600" cy="534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Iniciar Programa</a:t>
            </a:r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Solicitar Bytes de una página</a:t>
            </a:r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Almacenar Bytes en una página</a:t>
            </a:r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Asignar Páginas a Proceso</a:t>
            </a:r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Finalizar Programa</a:t>
            </a:r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Handshake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Memoria 4/5 - Consola - Operaciones</a:t>
            </a:r>
          </a:p>
        </p:txBody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311700" y="1292174"/>
            <a:ext cx="8520600" cy="534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</a:endParaRPr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retardo</a:t>
            </a:r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dump</a:t>
            </a:r>
          </a:p>
          <a:p>
            <a:pPr indent="-3683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Caché</a:t>
            </a:r>
          </a:p>
          <a:p>
            <a:pPr indent="-3683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Estructuras de la Memoria</a:t>
            </a:r>
          </a:p>
          <a:p>
            <a:pPr indent="-3683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Contenido de Memoria</a:t>
            </a:r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flush</a:t>
            </a:r>
          </a:p>
          <a:p>
            <a:pPr indent="-3683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Caché</a:t>
            </a:r>
          </a:p>
          <a:p>
            <a:pPr indent="-3683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size</a:t>
            </a:r>
          </a:p>
          <a:p>
            <a:pPr indent="-3683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Memory</a:t>
            </a:r>
          </a:p>
          <a:p>
            <a:pPr indent="-368300" lvl="1" marL="9144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s-419" sz="2200">
                <a:solidFill>
                  <a:srgbClr val="FFFFFF"/>
                </a:solidFill>
              </a:rPr>
              <a:t>PID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Memoria 5/5 - </a:t>
            </a:r>
            <a:r>
              <a:rPr lang="es-419"/>
              <a:t>Caché 1/1</a:t>
            </a:r>
          </a:p>
        </p:txBody>
      </p:sp>
      <p:graphicFrame>
        <p:nvGraphicFramePr>
          <p:cNvPr id="312" name="Shape 312"/>
          <p:cNvGraphicFramePr/>
          <p:nvPr/>
        </p:nvGraphicFramePr>
        <p:xfrm>
          <a:off x="952500" y="3169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{78AE0AD4-41E2-4D1B-A4BD-1A909924A1AE}</a:tableStyleId>
              </a:tblPr>
              <a:tblGrid>
                <a:gridCol w="606850"/>
                <a:gridCol w="1285825"/>
                <a:gridCol w="5346325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solidFill>
                            <a:srgbClr val="FFFFFF"/>
                          </a:solidFill>
                        </a:rPr>
                        <a:t>PID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solidFill>
                            <a:srgbClr val="FFFFFF"/>
                          </a:solidFill>
                        </a:rPr>
                        <a:t># Página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419" sz="2000">
                          <a:solidFill>
                            <a:srgbClr val="FFFFFF"/>
                          </a:solidFill>
                        </a:rPr>
                        <a:t>Data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7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0x457374686572204C612076656E67616E7A61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4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0x4C612076616E2061207061736172206D616C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1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0x50726F62616E646F20506167696E612061736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2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0x4C612076616E20A7B5BB61736172206D616C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3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s-419" sz="1600">
                          <a:solidFill>
                            <a:srgbClr val="FFFFFF"/>
                          </a:solidFill>
                        </a:rPr>
                        <a:t>0xB0C4C4C4616E27357220436171E20AD6E206</a:t>
                      </a:r>
                    </a:p>
                  </a:txBody>
                  <a:tcPr marT="91425" marB="91425" marR="91425" marL="91425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313" name="Shape 313"/>
          <p:cNvSpPr txBox="1"/>
          <p:nvPr>
            <p:ph type="title"/>
          </p:nvPr>
        </p:nvSpPr>
        <p:spPr>
          <a:xfrm>
            <a:off x="311700" y="1577374"/>
            <a:ext cx="8520600" cy="1369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>
              <a:spcBef>
                <a:spcPts val="0"/>
              </a:spcBef>
              <a:buSzPct val="100000"/>
              <a:buChar char="●"/>
            </a:pPr>
            <a:r>
              <a:rPr lang="es-419" sz="2400"/>
              <a:t>Reemplazo Global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s-419" sz="2400"/>
              <a:t>Algoritmo LRU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CPU 1/1</a:t>
            </a:r>
          </a:p>
        </p:txBody>
      </p:sp>
      <p:sp>
        <p:nvSpPr>
          <p:cNvPr id="319" name="Shape 319"/>
          <p:cNvSpPr/>
          <p:nvPr/>
        </p:nvSpPr>
        <p:spPr>
          <a:xfrm>
            <a:off x="249700" y="1417975"/>
            <a:ext cx="4639200" cy="4361100"/>
          </a:xfrm>
          <a:prstGeom prst="roundRect">
            <a:avLst>
              <a:gd fmla="val 7134" name="adj"/>
            </a:avLst>
          </a:prstGeom>
          <a:solidFill>
            <a:srgbClr val="666666"/>
          </a:solidFill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20" name="Shape 320"/>
          <p:cNvSpPr/>
          <p:nvPr/>
        </p:nvSpPr>
        <p:spPr>
          <a:xfrm>
            <a:off x="458199" y="1613975"/>
            <a:ext cx="4222206" cy="878418"/>
          </a:xfrm>
          <a:prstGeom prst="flowChartDocument">
            <a:avLst/>
          </a:prstGeom>
          <a:solidFill>
            <a:srgbClr val="000000"/>
          </a:solidFill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3000">
                <a:solidFill>
                  <a:srgbClr val="FFFFFF"/>
                </a:solidFill>
              </a:rPr>
              <a:t>Fácil.ansisop</a:t>
            </a:r>
          </a:p>
        </p:txBody>
      </p:sp>
      <p:sp>
        <p:nvSpPr>
          <p:cNvPr id="321" name="Shape 321"/>
          <p:cNvSpPr/>
          <p:nvPr/>
        </p:nvSpPr>
        <p:spPr>
          <a:xfrm>
            <a:off x="2249500" y="3369925"/>
            <a:ext cx="914400" cy="457200"/>
          </a:xfrm>
          <a:prstGeom prst="flowChartCollate">
            <a:avLst/>
          </a:prstGeom>
          <a:solidFill>
            <a:srgbClr val="CCCCCC"/>
          </a:solidFill>
          <a:ln cap="flat" cmpd="sng" w="19050">
            <a:solidFill>
              <a:srgbClr val="4C4C4C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22" name="Shape 322"/>
          <p:cNvSpPr txBox="1"/>
          <p:nvPr/>
        </p:nvSpPr>
        <p:spPr>
          <a:xfrm>
            <a:off x="249700" y="3739950"/>
            <a:ext cx="5037600" cy="16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3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variables a, b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30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Program Counter ++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5038200" y="3082700"/>
            <a:ext cx="3978900" cy="878400"/>
          </a:xfrm>
          <a:prstGeom prst="rect">
            <a:avLst/>
          </a:prstGeom>
          <a:noFill/>
          <a:ln cap="flat" cmpd="sng" w="19050">
            <a:solidFill>
              <a:srgbClr val="F3F3F3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AnSISOP_definirVariable (“a”);</a:t>
            </a:r>
          </a:p>
          <a:p>
            <a:pPr lv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AnSISOP_definirVariable (“b”);</a:t>
            </a:r>
          </a:p>
        </p:txBody>
      </p:sp>
      <p:cxnSp>
        <p:nvCxnSpPr>
          <p:cNvPr id="324" name="Shape 324"/>
          <p:cNvCxnSpPr>
            <a:endCxn id="323" idx="1"/>
          </p:cNvCxnSpPr>
          <p:nvPr/>
        </p:nvCxnSpPr>
        <p:spPr>
          <a:xfrm flipH="1" rot="10800000">
            <a:off x="3558000" y="3521900"/>
            <a:ext cx="1480200" cy="5523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FFFFFF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/>
          <p:nvPr>
            <p:ph type="title"/>
          </p:nvPr>
        </p:nvSpPr>
        <p:spPr>
          <a:xfrm>
            <a:off x="457200" y="274650"/>
            <a:ext cx="2244900" cy="11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800"/>
              <a:t>Stack 1/8</a:t>
            </a:r>
          </a:p>
        </p:txBody>
      </p:sp>
      <p:sp>
        <p:nvSpPr>
          <p:cNvPr id="330" name="Shape 330"/>
          <p:cNvSpPr/>
          <p:nvPr/>
        </p:nvSpPr>
        <p:spPr>
          <a:xfrm>
            <a:off x="533400" y="1400549"/>
            <a:ext cx="3752125" cy="4899675"/>
          </a:xfrm>
          <a:prstGeom prst="flowChartInternalStorage">
            <a:avLst/>
          </a:prstGeom>
          <a:solidFill>
            <a:srgbClr val="000000"/>
          </a:solidFill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00"/>
                </a:solidFill>
              </a:rPr>
              <a:t>#!/usr/bin/ansisop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begin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,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 = 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  <a:r>
              <a:rPr lang="es-419" sz="1800">
                <a:solidFill>
                  <a:schemeClr val="lt1"/>
                </a:solidFill>
              </a:rPr>
              <a:t> &lt;- </a:t>
            </a:r>
            <a:r>
              <a:rPr b="1" lang="es-419" sz="1800">
                <a:solidFill>
                  <a:srgbClr val="4A86E8"/>
                </a:solidFill>
              </a:rPr>
              <a:t>doble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print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function </a:t>
            </a:r>
            <a:r>
              <a:rPr lang="es-419" sz="1800">
                <a:solidFill>
                  <a:srgbClr val="4A86E8"/>
                </a:solidFill>
              </a:rPr>
              <a:t>doble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  <a:r>
              <a:rPr lang="es-419" sz="1800">
                <a:solidFill>
                  <a:schemeClr val="lt1"/>
                </a:solidFill>
              </a:rPr>
              <a:t> =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  <a:r>
              <a:rPr lang="es-419" sz="1800">
                <a:solidFill>
                  <a:schemeClr val="lt1"/>
                </a:solidFill>
              </a:rPr>
              <a:t> +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return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/>
          <p:nvPr>
            <p:ph type="title"/>
          </p:nvPr>
        </p:nvSpPr>
        <p:spPr>
          <a:xfrm>
            <a:off x="457200" y="274650"/>
            <a:ext cx="2244900" cy="11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800"/>
              <a:t>Stack 2/8</a:t>
            </a:r>
          </a:p>
        </p:txBody>
      </p:sp>
      <p:sp>
        <p:nvSpPr>
          <p:cNvPr id="336" name="Shape 336"/>
          <p:cNvSpPr/>
          <p:nvPr/>
        </p:nvSpPr>
        <p:spPr>
          <a:xfrm>
            <a:off x="0" y="1476749"/>
            <a:ext cx="3752125" cy="4899675"/>
          </a:xfrm>
          <a:prstGeom prst="flowChartInternalStorage">
            <a:avLst/>
          </a:prstGeom>
          <a:solidFill>
            <a:srgbClr val="000000"/>
          </a:solidFill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00"/>
                </a:solidFill>
              </a:rPr>
              <a:t>#!/usr/bin/ansisop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FF"/>
                </a:solidFill>
              </a:rPr>
              <a:t>begin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FF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rgbClr val="FFFFFF"/>
                </a:solidFill>
              </a:rPr>
              <a:t>,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FF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rgbClr val="FFFFFF"/>
                </a:solidFill>
              </a:rPr>
              <a:t> = 1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FF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  <a:r>
              <a:rPr lang="es-419" sz="1800">
                <a:solidFill>
                  <a:srgbClr val="FFFFFF"/>
                </a:solidFill>
              </a:rPr>
              <a:t> &lt;- </a:t>
            </a:r>
            <a:r>
              <a:rPr b="1" lang="es-419" sz="1800">
                <a:solidFill>
                  <a:srgbClr val="4A86E8"/>
                </a:solidFill>
              </a:rPr>
              <a:t>doble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FF"/>
                </a:solidFill>
              </a:rPr>
              <a:t>    print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FF"/>
                </a:solidFill>
              </a:rPr>
              <a:t>end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FF"/>
                </a:solidFill>
              </a:rPr>
              <a:t>function </a:t>
            </a:r>
            <a:r>
              <a:rPr lang="es-419" sz="1800">
                <a:solidFill>
                  <a:srgbClr val="4A86E8"/>
                </a:solidFill>
              </a:rPr>
              <a:t>doble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FF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FF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  <a:r>
              <a:rPr lang="es-419" sz="1800">
                <a:solidFill>
                  <a:srgbClr val="FFFFFF"/>
                </a:solidFill>
              </a:rPr>
              <a:t> =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  <a:r>
              <a:rPr lang="es-419" sz="1800">
                <a:solidFill>
                  <a:srgbClr val="FFFFFF"/>
                </a:solidFill>
              </a:rPr>
              <a:t> +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FF"/>
                </a:solidFill>
              </a:rPr>
              <a:t>    return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FF"/>
                </a:solidFill>
              </a:rPr>
              <a:t>end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337" name="Shape 337"/>
          <p:cNvCxnSpPr/>
          <p:nvPr/>
        </p:nvCxnSpPr>
        <p:spPr>
          <a:xfrm rot="10800000">
            <a:off x="2271625" y="2617650"/>
            <a:ext cx="1480500" cy="33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graphicFrame>
        <p:nvGraphicFramePr>
          <p:cNvPr id="338" name="Shape 338"/>
          <p:cNvGraphicFramePr/>
          <p:nvPr/>
        </p:nvGraphicFramePr>
        <p:xfrm>
          <a:off x="4001625" y="1476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{B6E73DA8-65AD-414A-8C16-4150CBA90536}</a:tableStyleId>
              </a:tblPr>
              <a:tblGrid>
                <a:gridCol w="557950"/>
                <a:gridCol w="1274625"/>
                <a:gridCol w="1152825"/>
                <a:gridCol w="840225"/>
                <a:gridCol w="1165400"/>
              </a:tblGrid>
              <a:tr h="1905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args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retVar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/>
          <p:nvPr>
            <p:ph type="title"/>
          </p:nvPr>
        </p:nvSpPr>
        <p:spPr>
          <a:xfrm>
            <a:off x="457200" y="274650"/>
            <a:ext cx="2244900" cy="11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800"/>
              <a:t>Stack 3/8</a:t>
            </a:r>
          </a:p>
        </p:txBody>
      </p:sp>
      <p:sp>
        <p:nvSpPr>
          <p:cNvPr id="344" name="Shape 344"/>
          <p:cNvSpPr/>
          <p:nvPr/>
        </p:nvSpPr>
        <p:spPr>
          <a:xfrm>
            <a:off x="0" y="1476749"/>
            <a:ext cx="3752125" cy="4899675"/>
          </a:xfrm>
          <a:prstGeom prst="flowChartInternalStorage">
            <a:avLst/>
          </a:prstGeom>
          <a:solidFill>
            <a:srgbClr val="000000"/>
          </a:solidFill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00"/>
                </a:solidFill>
              </a:rPr>
              <a:t>#!/usr/bin/ansisop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begin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,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 = 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  <a:r>
              <a:rPr lang="es-419" sz="1800">
                <a:solidFill>
                  <a:schemeClr val="lt1"/>
                </a:solidFill>
              </a:rPr>
              <a:t> &lt;- </a:t>
            </a:r>
            <a:r>
              <a:rPr b="1" lang="es-419" sz="1800">
                <a:solidFill>
                  <a:srgbClr val="4A86E8"/>
                </a:solidFill>
              </a:rPr>
              <a:t>doble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print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function </a:t>
            </a:r>
            <a:r>
              <a:rPr lang="es-419" sz="1800">
                <a:solidFill>
                  <a:srgbClr val="4A86E8"/>
                </a:solidFill>
              </a:rPr>
              <a:t>doble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  <a:r>
              <a:rPr lang="es-419" sz="1800">
                <a:solidFill>
                  <a:schemeClr val="lt1"/>
                </a:solidFill>
              </a:rPr>
              <a:t> =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  <a:r>
              <a:rPr lang="es-419" sz="1800">
                <a:solidFill>
                  <a:schemeClr val="lt1"/>
                </a:solidFill>
              </a:rPr>
              <a:t> +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return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345" name="Shape 345"/>
          <p:cNvCxnSpPr/>
          <p:nvPr/>
        </p:nvCxnSpPr>
        <p:spPr>
          <a:xfrm flipH="1">
            <a:off x="2245225" y="3480495"/>
            <a:ext cx="1506900" cy="21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graphicFrame>
        <p:nvGraphicFramePr>
          <p:cNvPr id="346" name="Shape 346"/>
          <p:cNvGraphicFramePr/>
          <p:nvPr/>
        </p:nvGraphicFramePr>
        <p:xfrm>
          <a:off x="4001625" y="1476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{B6E73DA8-65AD-414A-8C16-4150CBA90536}</a:tableStyleId>
              </a:tblPr>
              <a:tblGrid>
                <a:gridCol w="557950"/>
                <a:gridCol w="1274625"/>
                <a:gridCol w="1152825"/>
                <a:gridCol w="840225"/>
                <a:gridCol w="1165400"/>
              </a:tblGrid>
              <a:tr h="1905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args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retVar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</a:p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47" name="Shape 347"/>
          <p:cNvGraphicFramePr/>
          <p:nvPr/>
        </p:nvGraphicFramePr>
        <p:xfrm>
          <a:off x="4001625" y="3139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{A40450FC-768A-4A82-984A-E412FE7B5961}</a:tableStyleId>
              </a:tblPr>
              <a:tblGrid>
                <a:gridCol w="840775"/>
                <a:gridCol w="831150"/>
                <a:gridCol w="860025"/>
                <a:gridCol w="802300"/>
                <a:gridCol w="811925"/>
              </a:tblGrid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a</a:t>
                      </a:r>
                    </a:p>
                  </a:txBody>
                  <a:tcPr marT="91425" marB="91425" marR="91425" marL="91425" anchor="ctr">
                    <a:lnL cap="flat" cmpd="sng" w="114300">
                      <a:solidFill>
                        <a:srgbClr val="FF99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143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g</a:t>
                      </a:r>
                    </a:p>
                  </a:txBody>
                  <a:tcPr marT="91425" marB="91425" marR="91425" marL="91425" anchor="ctr">
                    <a:lnL cap="flat" cmpd="sng" w="1143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e4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51C7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51C7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72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51C75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82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143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351C75"/>
                    </a:solidFill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1c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93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30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aa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4d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0b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b6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50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51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49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57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bf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a6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26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f3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5f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c0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7f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61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08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db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2a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0e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10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58</a:t>
                      </a:r>
                    </a:p>
                  </a:txBody>
                  <a:tcPr marT="91425" marB="91425" marR="91425" marL="91425" anchor="ctr">
                    <a:lnL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>
            <p:ph type="title"/>
          </p:nvPr>
        </p:nvSpPr>
        <p:spPr>
          <a:xfrm>
            <a:off x="457200" y="274650"/>
            <a:ext cx="2244900" cy="11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800"/>
              <a:t>Stack 4/8</a:t>
            </a:r>
          </a:p>
        </p:txBody>
      </p:sp>
      <p:sp>
        <p:nvSpPr>
          <p:cNvPr id="353" name="Shape 353"/>
          <p:cNvSpPr/>
          <p:nvPr/>
        </p:nvSpPr>
        <p:spPr>
          <a:xfrm>
            <a:off x="0" y="1476749"/>
            <a:ext cx="3752125" cy="4899675"/>
          </a:xfrm>
          <a:prstGeom prst="flowChartInternalStorage">
            <a:avLst/>
          </a:prstGeom>
          <a:solidFill>
            <a:srgbClr val="000000"/>
          </a:solidFill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00"/>
                </a:solidFill>
              </a:rPr>
              <a:t>#!/usr/bin/ansisop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begin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,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 = 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  <a:r>
              <a:rPr lang="es-419" sz="1800">
                <a:solidFill>
                  <a:schemeClr val="lt1"/>
                </a:solidFill>
              </a:rPr>
              <a:t> &lt;- </a:t>
            </a:r>
            <a:r>
              <a:rPr b="1" lang="es-419" sz="1800">
                <a:solidFill>
                  <a:srgbClr val="4A86E8"/>
                </a:solidFill>
              </a:rPr>
              <a:t>doble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print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function </a:t>
            </a:r>
            <a:r>
              <a:rPr lang="es-419" sz="1800">
                <a:solidFill>
                  <a:srgbClr val="4A86E8"/>
                </a:solidFill>
              </a:rPr>
              <a:t>doble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  <a:r>
              <a:rPr lang="es-419" sz="1800">
                <a:solidFill>
                  <a:schemeClr val="lt1"/>
                </a:solidFill>
              </a:rPr>
              <a:t> =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  <a:r>
              <a:rPr lang="es-419" sz="1800">
                <a:solidFill>
                  <a:schemeClr val="lt1"/>
                </a:solidFill>
              </a:rPr>
              <a:t> +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return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354" name="Shape 354"/>
          <p:cNvCxnSpPr/>
          <p:nvPr/>
        </p:nvCxnSpPr>
        <p:spPr>
          <a:xfrm flipH="1">
            <a:off x="1941925" y="5097120"/>
            <a:ext cx="1810200" cy="90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graphicFrame>
        <p:nvGraphicFramePr>
          <p:cNvPr id="355" name="Shape 355"/>
          <p:cNvGraphicFramePr/>
          <p:nvPr/>
        </p:nvGraphicFramePr>
        <p:xfrm>
          <a:off x="3960900" y="1476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{B6E73DA8-65AD-414A-8C16-4150CBA90536}</a:tableStyleId>
              </a:tblPr>
              <a:tblGrid>
                <a:gridCol w="557950"/>
                <a:gridCol w="1274625"/>
                <a:gridCol w="1152825"/>
                <a:gridCol w="840225"/>
                <a:gridCol w="1165400"/>
              </a:tblGrid>
              <a:tr h="1905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args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retVar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</a:p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$0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56" name="Shape 356"/>
          <p:cNvGraphicFramePr/>
          <p:nvPr/>
        </p:nvGraphicFramePr>
        <p:xfrm>
          <a:off x="3960900" y="319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{A40450FC-768A-4A82-984A-E412FE7B5961}</a:tableStyleId>
              </a:tblPr>
              <a:tblGrid>
                <a:gridCol w="840775"/>
                <a:gridCol w="831150"/>
                <a:gridCol w="860025"/>
                <a:gridCol w="802300"/>
                <a:gridCol w="811925"/>
              </a:tblGrid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a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99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g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e4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72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82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1c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93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30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aa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4d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0b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b6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49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Clr>
                          <a:schemeClr val="dk1"/>
                        </a:buClr>
                        <a:buSzPct val="55000"/>
                        <a:buFont typeface="Arial"/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0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f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61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0124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08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0124D"/>
                    </a:solidFill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db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0124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2a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0124D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0e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10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58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Un poco de historia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5194225" y="1536625"/>
            <a:ext cx="3638100" cy="2115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Hoy por hoy todas las PCs tienen un par de cosas en </a:t>
            </a:r>
            <a:r>
              <a:rPr lang="es-419"/>
              <a:t>común</a:t>
            </a:r>
            <a:r>
              <a:rPr lang="es-419"/>
              <a:t>: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s-419"/>
              <a:t>CPU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s-419"/>
              <a:t>Memoria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s-419"/>
              <a:t>Entrada / Salida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36625"/>
            <a:ext cx="4762500" cy="421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5525" y="3858612"/>
            <a:ext cx="2095500" cy="273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 txBox="1"/>
          <p:nvPr>
            <p:ph type="title"/>
          </p:nvPr>
        </p:nvSpPr>
        <p:spPr>
          <a:xfrm>
            <a:off x="457200" y="274650"/>
            <a:ext cx="2244900" cy="11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800"/>
              <a:t>Stack 5/8</a:t>
            </a:r>
          </a:p>
        </p:txBody>
      </p:sp>
      <p:sp>
        <p:nvSpPr>
          <p:cNvPr id="362" name="Shape 362"/>
          <p:cNvSpPr/>
          <p:nvPr/>
        </p:nvSpPr>
        <p:spPr>
          <a:xfrm>
            <a:off x="0" y="1476749"/>
            <a:ext cx="3752125" cy="4899675"/>
          </a:xfrm>
          <a:prstGeom prst="flowChartInternalStorage">
            <a:avLst/>
          </a:prstGeom>
          <a:solidFill>
            <a:srgbClr val="000000"/>
          </a:solidFill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00"/>
                </a:solidFill>
              </a:rPr>
              <a:t>#!/usr/bin/ansisop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begin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,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 = 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  <a:r>
              <a:rPr lang="es-419" sz="1800">
                <a:solidFill>
                  <a:schemeClr val="lt1"/>
                </a:solidFill>
              </a:rPr>
              <a:t> &lt;- </a:t>
            </a:r>
            <a:r>
              <a:rPr b="1" lang="es-419" sz="1800">
                <a:solidFill>
                  <a:srgbClr val="4A86E8"/>
                </a:solidFill>
              </a:rPr>
              <a:t>doble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print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function </a:t>
            </a:r>
            <a:r>
              <a:rPr lang="es-419" sz="1800">
                <a:solidFill>
                  <a:srgbClr val="4A86E8"/>
                </a:solidFill>
              </a:rPr>
              <a:t>doble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  <a:r>
              <a:rPr lang="es-419" sz="1800">
                <a:solidFill>
                  <a:schemeClr val="lt1"/>
                </a:solidFill>
              </a:rPr>
              <a:t> =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  <a:r>
              <a:rPr lang="es-419" sz="1800">
                <a:solidFill>
                  <a:schemeClr val="lt1"/>
                </a:solidFill>
              </a:rPr>
              <a:t> +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return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363" name="Shape 363"/>
          <p:cNvCxnSpPr/>
          <p:nvPr/>
        </p:nvCxnSpPr>
        <p:spPr>
          <a:xfrm rot="10800000">
            <a:off x="1986600" y="5340613"/>
            <a:ext cx="17655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graphicFrame>
        <p:nvGraphicFramePr>
          <p:cNvPr id="364" name="Shape 364"/>
          <p:cNvGraphicFramePr/>
          <p:nvPr/>
        </p:nvGraphicFramePr>
        <p:xfrm>
          <a:off x="4001625" y="1476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{B6E73DA8-65AD-414A-8C16-4150CBA90536}</a:tableStyleId>
              </a:tblPr>
              <a:tblGrid>
                <a:gridCol w="557950"/>
                <a:gridCol w="1274625"/>
                <a:gridCol w="1152825"/>
                <a:gridCol w="840225"/>
                <a:gridCol w="1165400"/>
              </a:tblGrid>
              <a:tr h="1905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args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retVar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</a:p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$0, f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65" name="Shape 365"/>
          <p:cNvGraphicFramePr/>
          <p:nvPr/>
        </p:nvGraphicFramePr>
        <p:xfrm>
          <a:off x="3960900" y="319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{A40450FC-768A-4A82-984A-E412FE7B5961}</a:tableStyleId>
              </a:tblPr>
              <a:tblGrid>
                <a:gridCol w="840775"/>
                <a:gridCol w="831150"/>
                <a:gridCol w="860025"/>
                <a:gridCol w="802300"/>
                <a:gridCol w="811925"/>
              </a:tblGrid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a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99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g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e4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72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82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1c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93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30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aa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4d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0b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b6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49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0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f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02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0e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10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58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/>
          <p:nvPr>
            <p:ph type="title"/>
          </p:nvPr>
        </p:nvSpPr>
        <p:spPr>
          <a:xfrm>
            <a:off x="457200" y="274650"/>
            <a:ext cx="2244900" cy="11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800"/>
              <a:t>Stack 6/8</a:t>
            </a:r>
          </a:p>
        </p:txBody>
      </p:sp>
      <p:sp>
        <p:nvSpPr>
          <p:cNvPr id="371" name="Shape 371"/>
          <p:cNvSpPr/>
          <p:nvPr/>
        </p:nvSpPr>
        <p:spPr>
          <a:xfrm>
            <a:off x="0" y="1476749"/>
            <a:ext cx="3752125" cy="4899675"/>
          </a:xfrm>
          <a:prstGeom prst="flowChartInternalStorage">
            <a:avLst/>
          </a:prstGeom>
          <a:solidFill>
            <a:srgbClr val="000000"/>
          </a:solidFill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00"/>
                </a:solidFill>
              </a:rPr>
              <a:t>#!/usr/bin/ansisop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begin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,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 = 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  <a:r>
              <a:rPr lang="es-419" sz="1800">
                <a:solidFill>
                  <a:schemeClr val="lt1"/>
                </a:solidFill>
              </a:rPr>
              <a:t> &lt;- </a:t>
            </a:r>
            <a:r>
              <a:rPr b="1" lang="es-419" sz="1800">
                <a:solidFill>
                  <a:srgbClr val="4A86E8"/>
                </a:solidFill>
              </a:rPr>
              <a:t>doble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print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function </a:t>
            </a:r>
            <a:r>
              <a:rPr lang="es-419" sz="1800">
                <a:solidFill>
                  <a:srgbClr val="4A86E8"/>
                </a:solidFill>
              </a:rPr>
              <a:t>doble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  <a:r>
              <a:rPr lang="es-419" sz="1800">
                <a:solidFill>
                  <a:schemeClr val="lt1"/>
                </a:solidFill>
              </a:rPr>
              <a:t> =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  <a:r>
              <a:rPr lang="es-419" sz="1800">
                <a:solidFill>
                  <a:schemeClr val="lt1"/>
                </a:solidFill>
              </a:rPr>
              <a:t> +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return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372" name="Shape 372"/>
          <p:cNvCxnSpPr/>
          <p:nvPr/>
        </p:nvCxnSpPr>
        <p:spPr>
          <a:xfrm rot="10800000">
            <a:off x="1630825" y="5653187"/>
            <a:ext cx="21213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graphicFrame>
        <p:nvGraphicFramePr>
          <p:cNvPr id="373" name="Shape 373"/>
          <p:cNvGraphicFramePr/>
          <p:nvPr/>
        </p:nvGraphicFramePr>
        <p:xfrm>
          <a:off x="3974475" y="1476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{B6E73DA8-65AD-414A-8C16-4150CBA90536}</a:tableStyleId>
              </a:tblPr>
              <a:tblGrid>
                <a:gridCol w="557950"/>
                <a:gridCol w="1274625"/>
                <a:gridCol w="1152825"/>
                <a:gridCol w="840225"/>
                <a:gridCol w="1165400"/>
              </a:tblGrid>
              <a:tr h="1905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args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retVar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</a:p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74" name="Shape 374"/>
          <p:cNvGraphicFramePr/>
          <p:nvPr/>
        </p:nvGraphicFramePr>
        <p:xfrm>
          <a:off x="3974475" y="296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{A40450FC-768A-4A82-984A-E412FE7B5961}</a:tableStyleId>
              </a:tblPr>
              <a:tblGrid>
                <a:gridCol w="840775"/>
                <a:gridCol w="831150"/>
                <a:gridCol w="860025"/>
                <a:gridCol w="802300"/>
                <a:gridCol w="811925"/>
              </a:tblGrid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a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99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g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02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274E13"/>
                    </a:solidFill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1c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93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30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aa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4d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0b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b6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49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0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f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02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0e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10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58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/>
          <p:nvPr>
            <p:ph type="title"/>
          </p:nvPr>
        </p:nvSpPr>
        <p:spPr>
          <a:xfrm>
            <a:off x="457200" y="274650"/>
            <a:ext cx="2244900" cy="11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800"/>
              <a:t>Stack 7/8</a:t>
            </a:r>
          </a:p>
        </p:txBody>
      </p:sp>
      <p:sp>
        <p:nvSpPr>
          <p:cNvPr id="380" name="Shape 380"/>
          <p:cNvSpPr/>
          <p:nvPr/>
        </p:nvSpPr>
        <p:spPr>
          <a:xfrm>
            <a:off x="0" y="1476749"/>
            <a:ext cx="3752125" cy="4899675"/>
          </a:xfrm>
          <a:prstGeom prst="flowChartInternalStorage">
            <a:avLst/>
          </a:prstGeom>
          <a:solidFill>
            <a:srgbClr val="000000"/>
          </a:solidFill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rgbClr val="FFFF00"/>
                </a:solidFill>
              </a:rPr>
              <a:t>#!/usr/bin/ansisop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begin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,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chemeClr val="lt1"/>
                </a:solidFill>
              </a:rPr>
              <a:t> = 1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  <a:r>
              <a:rPr lang="es-419" sz="1800">
                <a:solidFill>
                  <a:schemeClr val="lt1"/>
                </a:solidFill>
              </a:rPr>
              <a:t> &lt;- </a:t>
            </a:r>
            <a:r>
              <a:rPr b="1" lang="es-419" sz="1800">
                <a:solidFill>
                  <a:srgbClr val="4A86E8"/>
                </a:solidFill>
              </a:rPr>
              <a:t>doble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print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function </a:t>
            </a:r>
            <a:r>
              <a:rPr lang="es-419" sz="1800">
                <a:solidFill>
                  <a:srgbClr val="4A86E8"/>
                </a:solidFill>
              </a:rPr>
              <a:t>doble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  <a:r>
              <a:rPr lang="es-419" sz="1800">
                <a:solidFill>
                  <a:schemeClr val="lt1"/>
                </a:solidFill>
              </a:rPr>
              <a:t> =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  <a:r>
              <a:rPr lang="es-419" sz="1800">
                <a:solidFill>
                  <a:schemeClr val="lt1"/>
                </a:solidFill>
              </a:rPr>
              <a:t> +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    return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s-419" sz="1800">
                <a:solidFill>
                  <a:schemeClr val="lt1"/>
                </a:solidFill>
              </a:rPr>
              <a:t>end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381" name="Shape 381"/>
          <p:cNvCxnSpPr/>
          <p:nvPr/>
        </p:nvCxnSpPr>
        <p:spPr>
          <a:xfrm rot="10800000">
            <a:off x="2040000" y="3727992"/>
            <a:ext cx="1712100" cy="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graphicFrame>
        <p:nvGraphicFramePr>
          <p:cNvPr id="382" name="Shape 382"/>
          <p:cNvGraphicFramePr/>
          <p:nvPr/>
        </p:nvGraphicFramePr>
        <p:xfrm>
          <a:off x="3974475" y="1476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{B6E73DA8-65AD-414A-8C16-4150CBA90536}</a:tableStyleId>
              </a:tblPr>
              <a:tblGrid>
                <a:gridCol w="557950"/>
                <a:gridCol w="1274625"/>
                <a:gridCol w="1152825"/>
                <a:gridCol w="840225"/>
                <a:gridCol w="1165400"/>
              </a:tblGrid>
              <a:tr h="1905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args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vars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retPos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b="1"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retVar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66666"/>
                    </a:solidFill>
                  </a:tcPr>
                </a:tc>
              </a:tr>
              <a:tr h="12700"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</a:t>
                      </a:r>
                    </a:p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rPr lang="es-419" sz="180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</a:t>
                      </a: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just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63500" marB="63500" marR="63500" marL="63500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383" name="Shape 383"/>
          <p:cNvGraphicFramePr/>
          <p:nvPr/>
        </p:nvGraphicFramePr>
        <p:xfrm>
          <a:off x="3974475" y="296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{A40450FC-768A-4A82-984A-E412FE7B5961}</a:tableStyleId>
              </a:tblPr>
              <a:tblGrid>
                <a:gridCol w="840775"/>
                <a:gridCol w="831150"/>
                <a:gridCol w="860025"/>
                <a:gridCol w="802300"/>
                <a:gridCol w="811925"/>
              </a:tblGrid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a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99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g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02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1c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93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30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aa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4d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0b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b6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49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0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01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00FFFF"/>
                          </a:solidFill>
                        </a:rPr>
                        <a:t>f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07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02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0e</a:t>
                      </a:r>
                    </a:p>
                  </a:txBody>
                  <a:tcPr marT="91425" marB="91425" marR="91425" marL="91425" anchor="ctr">
                    <a:lnL cap="flat" cmpd="sng" w="7620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10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i="1" lang="es-419" sz="2000">
                          <a:solidFill>
                            <a:srgbClr val="EFEFEF"/>
                          </a:solidFill>
                        </a:rPr>
                        <a:t>58</a:t>
                      </a:r>
                    </a:p>
                  </a:txBody>
                  <a:tcPr marT="91425" marB="91425" marR="91425" marL="91425" anchor="ctr">
                    <a:lnL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19050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 txBox="1"/>
          <p:nvPr>
            <p:ph type="title"/>
          </p:nvPr>
        </p:nvSpPr>
        <p:spPr>
          <a:xfrm>
            <a:off x="457200" y="274650"/>
            <a:ext cx="2244900" cy="11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800"/>
              <a:t>Stack 8/8</a:t>
            </a:r>
          </a:p>
        </p:txBody>
      </p:sp>
      <p:sp>
        <p:nvSpPr>
          <p:cNvPr id="389" name="Shape 389"/>
          <p:cNvSpPr/>
          <p:nvPr/>
        </p:nvSpPr>
        <p:spPr>
          <a:xfrm>
            <a:off x="0" y="1476749"/>
            <a:ext cx="3752125" cy="4899675"/>
          </a:xfrm>
          <a:prstGeom prst="flowChartInternalStorage">
            <a:avLst/>
          </a:prstGeom>
          <a:solidFill>
            <a:srgbClr val="000000"/>
          </a:solidFill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00"/>
                </a:solidFill>
              </a:rPr>
              <a:t>#!/usr/bin/ansisop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begin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  <a:r>
              <a:rPr lang="es-419" sz="1800">
                <a:solidFill>
                  <a:srgbClr val="FFFFFF"/>
                </a:solidFill>
              </a:rPr>
              <a:t>,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rgbClr val="FFFFFF"/>
                </a:solidFill>
              </a:rPr>
              <a:t>,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  <a:r>
              <a:rPr lang="es-419" sz="1800">
                <a:solidFill>
                  <a:srgbClr val="FFFFFF"/>
                </a:solidFill>
              </a:rPr>
              <a:t> = 1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  <a:r>
              <a:rPr lang="es-419" sz="1800">
                <a:solidFill>
                  <a:srgbClr val="FFFFFF"/>
                </a:solidFill>
              </a:rPr>
              <a:t> = 8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  <a:r>
              <a:rPr lang="es-419" sz="1800">
                <a:solidFill>
                  <a:srgbClr val="FFFFFF"/>
                </a:solidFill>
              </a:rPr>
              <a:t> &lt;- </a:t>
            </a:r>
            <a:r>
              <a:rPr b="1" lang="es-419" sz="1800">
                <a:solidFill>
                  <a:srgbClr val="4A86E8"/>
                </a:solidFill>
              </a:rPr>
              <a:t>doble </a:t>
            </a:r>
            <a:r>
              <a:rPr b="1" lang="es-419" sz="1800">
                <a:solidFill>
                  <a:srgbClr val="00FFFF"/>
                </a:solidFill>
              </a:rPr>
              <a:t>a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    print </a:t>
            </a:r>
            <a:r>
              <a:rPr b="1" lang="es-419" sz="1800">
                <a:solidFill>
                  <a:srgbClr val="00FFFF"/>
                </a:solidFill>
              </a:rPr>
              <a:t>g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end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function </a:t>
            </a:r>
            <a:r>
              <a:rPr lang="es-419" sz="1800">
                <a:solidFill>
                  <a:srgbClr val="4A86E8"/>
                </a:solidFill>
              </a:rPr>
              <a:t>doble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variables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   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  <a:r>
              <a:rPr lang="es-419" sz="1800">
                <a:solidFill>
                  <a:srgbClr val="FFFFFF"/>
                </a:solidFill>
              </a:rPr>
              <a:t> =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  <a:r>
              <a:rPr lang="es-419" sz="1800">
                <a:solidFill>
                  <a:srgbClr val="FFFFFF"/>
                </a:solidFill>
              </a:rPr>
              <a:t> + </a:t>
            </a:r>
            <a:r>
              <a:rPr b="1" lang="es-419" sz="1800">
                <a:solidFill>
                  <a:srgbClr val="00FFFF"/>
                </a:solidFill>
              </a:rPr>
              <a:t>$0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    return </a:t>
            </a:r>
            <a:r>
              <a:rPr b="1" lang="es-419" sz="1800">
                <a:solidFill>
                  <a:srgbClr val="00FFFF"/>
                </a:solidFill>
              </a:rPr>
              <a:t>f</a:t>
            </a:r>
          </a:p>
          <a:p>
            <a:pPr lvl="0" rtl="0">
              <a:spcBef>
                <a:spcPts val="0"/>
              </a:spcBef>
              <a:buNone/>
            </a:pPr>
            <a:r>
              <a:rPr lang="es-419" sz="1800">
                <a:solidFill>
                  <a:srgbClr val="FFFFFF"/>
                </a:solidFill>
              </a:rPr>
              <a:t>end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cxnSp>
        <p:nvCxnSpPr>
          <p:cNvPr id="390" name="Shape 390"/>
          <p:cNvCxnSpPr/>
          <p:nvPr/>
        </p:nvCxnSpPr>
        <p:spPr>
          <a:xfrm flipH="1">
            <a:off x="1670400" y="4261392"/>
            <a:ext cx="2081700" cy="16500"/>
          </a:xfrm>
          <a:prstGeom prst="straightConnector1">
            <a:avLst/>
          </a:prstGeom>
          <a:noFill/>
          <a:ln cap="flat" cmpd="sng" w="76200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91" name="Shape 391"/>
          <p:cNvSpPr txBox="1"/>
          <p:nvPr/>
        </p:nvSpPr>
        <p:spPr>
          <a:xfrm>
            <a:off x="4087650" y="1476850"/>
            <a:ext cx="4481400" cy="48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2200">
                <a:solidFill>
                  <a:srgbClr val="FFFFFF"/>
                </a:solidFill>
              </a:rPr>
              <a:t>Cuando finaliza el programa en la instrucción end se limpian las estructuras en la memoria y se devuelve el PCB sin datos en el stack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s-419"/>
              <a:t>¿Preguntas?</a:t>
            </a:r>
          </a:p>
        </p:txBody>
      </p:sp>
      <p:pic>
        <p:nvPicPr>
          <p:cNvPr id="397" name="Shape 3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525" y="1647824"/>
            <a:ext cx="4338949" cy="46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9XHl18c.gif" id="403" name="Shape 403"/>
          <p:cNvPicPr preferRelativeResize="0"/>
          <p:nvPr/>
        </p:nvPicPr>
        <p:blipFill rotWithShape="1">
          <a:blip r:embed="rId3">
            <a:alphaModFix/>
          </a:blip>
          <a:srcRect b="0" l="2088" r="2088" t="0"/>
          <a:stretch/>
        </p:blipFill>
        <p:spPr>
          <a:xfrm>
            <a:off x="0" y="994625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Shape 408"/>
          <p:cNvPicPr preferRelativeResize="0"/>
          <p:nvPr/>
        </p:nvPicPr>
        <p:blipFill rotWithShape="1">
          <a:blip r:embed="rId3">
            <a:alphaModFix/>
          </a:blip>
          <a:srcRect b="6794" l="0" r="6785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Shape 409"/>
          <p:cNvSpPr txBox="1"/>
          <p:nvPr>
            <p:ph type="title"/>
          </p:nvPr>
        </p:nvSpPr>
        <p:spPr>
          <a:xfrm>
            <a:off x="7143125" y="585250"/>
            <a:ext cx="1543800" cy="720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4800"/>
              <a:t>FIN</a:t>
            </a:r>
          </a:p>
        </p:txBody>
      </p: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Arquitectura de ESTheR</a:t>
            </a:r>
          </a:p>
        </p:txBody>
      </p:sp>
      <p:sp>
        <p:nvSpPr>
          <p:cNvPr id="116" name="Shape 116"/>
          <p:cNvSpPr/>
          <p:nvPr/>
        </p:nvSpPr>
        <p:spPr>
          <a:xfrm>
            <a:off x="513899" y="1535725"/>
            <a:ext cx="1604100" cy="570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1800"/>
              <a:t>Consola 1</a:t>
            </a:r>
          </a:p>
        </p:txBody>
      </p:sp>
      <p:sp>
        <p:nvSpPr>
          <p:cNvPr id="117" name="Shape 117"/>
          <p:cNvSpPr/>
          <p:nvPr/>
        </p:nvSpPr>
        <p:spPr>
          <a:xfrm>
            <a:off x="513899" y="2604291"/>
            <a:ext cx="1604100" cy="570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1800"/>
              <a:t>Consola 2</a:t>
            </a:r>
          </a:p>
        </p:txBody>
      </p:sp>
      <p:sp>
        <p:nvSpPr>
          <p:cNvPr id="118" name="Shape 118"/>
          <p:cNvSpPr/>
          <p:nvPr/>
        </p:nvSpPr>
        <p:spPr>
          <a:xfrm>
            <a:off x="513899" y="3933882"/>
            <a:ext cx="1604100" cy="570900"/>
          </a:xfrm>
          <a:prstGeom prst="roundRect">
            <a:avLst>
              <a:gd fmla="val 16667" name="adj"/>
            </a:avLst>
          </a:prstGeom>
          <a:solidFill>
            <a:srgbClr val="EFEFEF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1800"/>
              <a:t>Consola N</a:t>
            </a:r>
          </a:p>
        </p:txBody>
      </p:sp>
      <p:sp>
        <p:nvSpPr>
          <p:cNvPr id="119" name="Shape 119"/>
          <p:cNvSpPr/>
          <p:nvPr/>
        </p:nvSpPr>
        <p:spPr>
          <a:xfrm>
            <a:off x="2892435" y="2098450"/>
            <a:ext cx="2906400" cy="1582499"/>
          </a:xfrm>
          <a:prstGeom prst="roundRect">
            <a:avLst>
              <a:gd fmla="val 16667" name="adj"/>
            </a:avLst>
          </a:prstGeom>
          <a:solidFill>
            <a:srgbClr val="F9CB9C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3600"/>
              <a:t>Kernel</a:t>
            </a:r>
          </a:p>
        </p:txBody>
      </p:sp>
      <p:cxnSp>
        <p:nvCxnSpPr>
          <p:cNvPr id="120" name="Shape 120"/>
          <p:cNvCxnSpPr>
            <a:stCxn id="116" idx="3"/>
            <a:endCxn id="119" idx="1"/>
          </p:cNvCxnSpPr>
          <p:nvPr/>
        </p:nvCxnSpPr>
        <p:spPr>
          <a:xfrm>
            <a:off x="2117999" y="1821175"/>
            <a:ext cx="774300" cy="1068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1" name="Shape 121"/>
          <p:cNvCxnSpPr>
            <a:stCxn id="117" idx="3"/>
            <a:endCxn id="119" idx="1"/>
          </p:cNvCxnSpPr>
          <p:nvPr/>
        </p:nvCxnSpPr>
        <p:spPr>
          <a:xfrm>
            <a:off x="2117999" y="2889741"/>
            <a:ext cx="7743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2" name="Shape 122"/>
          <p:cNvCxnSpPr>
            <a:stCxn id="118" idx="3"/>
            <a:endCxn id="119" idx="1"/>
          </p:cNvCxnSpPr>
          <p:nvPr/>
        </p:nvCxnSpPr>
        <p:spPr>
          <a:xfrm flipH="1" rot="10800000">
            <a:off x="2117999" y="2889732"/>
            <a:ext cx="774300" cy="1329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3" name="Shape 123"/>
          <p:cNvSpPr/>
          <p:nvPr/>
        </p:nvSpPr>
        <p:spPr>
          <a:xfrm>
            <a:off x="4944096" y="4929378"/>
            <a:ext cx="1604100" cy="1076400"/>
          </a:xfrm>
          <a:prstGeom prst="roundRect">
            <a:avLst>
              <a:gd fmla="val 16667" name="adj"/>
            </a:avLst>
          </a:prstGeom>
          <a:solidFill>
            <a:srgbClr val="DD7E6B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600"/>
              <a:t>Memoria</a:t>
            </a:r>
          </a:p>
        </p:txBody>
      </p:sp>
      <p:cxnSp>
        <p:nvCxnSpPr>
          <p:cNvPr id="124" name="Shape 124"/>
          <p:cNvCxnSpPr>
            <a:stCxn id="119" idx="2"/>
            <a:endCxn id="123" idx="0"/>
          </p:cNvCxnSpPr>
          <p:nvPr/>
        </p:nvCxnSpPr>
        <p:spPr>
          <a:xfrm>
            <a:off x="4345635" y="3680950"/>
            <a:ext cx="1400400" cy="12483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5" name="Shape 125"/>
          <p:cNvSpPr/>
          <p:nvPr/>
        </p:nvSpPr>
        <p:spPr>
          <a:xfrm>
            <a:off x="6548179" y="1535725"/>
            <a:ext cx="1604099" cy="5709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600"/>
              <a:t>CPU 1</a:t>
            </a:r>
          </a:p>
        </p:txBody>
      </p:sp>
      <p:sp>
        <p:nvSpPr>
          <p:cNvPr id="126" name="Shape 126"/>
          <p:cNvSpPr/>
          <p:nvPr/>
        </p:nvSpPr>
        <p:spPr>
          <a:xfrm>
            <a:off x="6548179" y="2604291"/>
            <a:ext cx="1604099" cy="5709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600"/>
              <a:t>CPU 2</a:t>
            </a:r>
          </a:p>
        </p:txBody>
      </p:sp>
      <p:sp>
        <p:nvSpPr>
          <p:cNvPr id="127" name="Shape 127"/>
          <p:cNvSpPr/>
          <p:nvPr/>
        </p:nvSpPr>
        <p:spPr>
          <a:xfrm>
            <a:off x="6548179" y="3933882"/>
            <a:ext cx="1604099" cy="57090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600"/>
              <a:t>CPU N</a:t>
            </a:r>
          </a:p>
        </p:txBody>
      </p:sp>
      <p:cxnSp>
        <p:nvCxnSpPr>
          <p:cNvPr id="128" name="Shape 128"/>
          <p:cNvCxnSpPr>
            <a:stCxn id="119" idx="3"/>
            <a:endCxn id="125" idx="1"/>
          </p:cNvCxnSpPr>
          <p:nvPr/>
        </p:nvCxnSpPr>
        <p:spPr>
          <a:xfrm flipH="1" rot="10800000">
            <a:off x="5798835" y="1821100"/>
            <a:ext cx="749400" cy="1068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29" name="Shape 129"/>
          <p:cNvCxnSpPr>
            <a:stCxn id="119" idx="3"/>
            <a:endCxn id="126" idx="1"/>
          </p:cNvCxnSpPr>
          <p:nvPr/>
        </p:nvCxnSpPr>
        <p:spPr>
          <a:xfrm>
            <a:off x="5798835" y="2889700"/>
            <a:ext cx="7494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0" name="Shape 130"/>
          <p:cNvCxnSpPr>
            <a:stCxn id="119" idx="3"/>
            <a:endCxn id="127" idx="1"/>
          </p:cNvCxnSpPr>
          <p:nvPr/>
        </p:nvCxnSpPr>
        <p:spPr>
          <a:xfrm>
            <a:off x="5798835" y="2889700"/>
            <a:ext cx="749400" cy="1329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1" name="Shape 131"/>
          <p:cNvSpPr txBox="1"/>
          <p:nvPr/>
        </p:nvSpPr>
        <p:spPr>
          <a:xfrm>
            <a:off x="411100" y="2995720"/>
            <a:ext cx="16041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s-419" sz="3000">
                <a:solidFill>
                  <a:srgbClr val="FFFFFF"/>
                </a:solidFill>
              </a:rPr>
              <a:t>...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6676022" y="2995741"/>
            <a:ext cx="16041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s-419" sz="3000">
                <a:solidFill>
                  <a:srgbClr val="FFFFFF"/>
                </a:solidFill>
              </a:rPr>
              <a:t>...</a:t>
            </a:r>
          </a:p>
        </p:txBody>
      </p:sp>
      <p:cxnSp>
        <p:nvCxnSpPr>
          <p:cNvPr id="133" name="Shape 133"/>
          <p:cNvCxnSpPr>
            <a:stCxn id="123" idx="3"/>
            <a:endCxn id="125" idx="3"/>
          </p:cNvCxnSpPr>
          <p:nvPr/>
        </p:nvCxnSpPr>
        <p:spPr>
          <a:xfrm flipH="1" rot="10800000">
            <a:off x="6548196" y="1821078"/>
            <a:ext cx="1604099" cy="3646500"/>
          </a:xfrm>
          <a:prstGeom prst="bentConnector3">
            <a:avLst>
              <a:gd fmla="val 121367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4" name="Shape 134"/>
          <p:cNvCxnSpPr>
            <a:stCxn id="123" idx="3"/>
            <a:endCxn id="126" idx="3"/>
          </p:cNvCxnSpPr>
          <p:nvPr/>
        </p:nvCxnSpPr>
        <p:spPr>
          <a:xfrm flipH="1" rot="10800000">
            <a:off x="6548196" y="2889678"/>
            <a:ext cx="1604099" cy="2577900"/>
          </a:xfrm>
          <a:prstGeom prst="bentConnector3">
            <a:avLst>
              <a:gd fmla="val 121367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5" name="Shape 135"/>
          <p:cNvCxnSpPr>
            <a:stCxn id="123" idx="3"/>
            <a:endCxn id="127" idx="3"/>
          </p:cNvCxnSpPr>
          <p:nvPr/>
        </p:nvCxnSpPr>
        <p:spPr>
          <a:xfrm flipH="1" rot="10800000">
            <a:off x="6548196" y="4219278"/>
            <a:ext cx="1604099" cy="1248300"/>
          </a:xfrm>
          <a:prstGeom prst="bentConnector3">
            <a:avLst>
              <a:gd fmla="val 121367" name="adj1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36" name="Shape 136"/>
          <p:cNvSpPr/>
          <p:nvPr/>
        </p:nvSpPr>
        <p:spPr>
          <a:xfrm>
            <a:off x="2117947" y="4929378"/>
            <a:ext cx="1604099" cy="10764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3000"/>
              <a:t>File System</a:t>
            </a:r>
          </a:p>
        </p:txBody>
      </p:sp>
      <p:cxnSp>
        <p:nvCxnSpPr>
          <p:cNvPr id="137" name="Shape 137"/>
          <p:cNvCxnSpPr>
            <a:stCxn id="119" idx="2"/>
            <a:endCxn id="136" idx="0"/>
          </p:cNvCxnSpPr>
          <p:nvPr/>
        </p:nvCxnSpPr>
        <p:spPr>
          <a:xfrm flipH="1">
            <a:off x="2920035" y="3680950"/>
            <a:ext cx="1425600" cy="12483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Consola 1/1</a:t>
            </a:r>
          </a:p>
        </p:txBody>
      </p:sp>
      <p:sp>
        <p:nvSpPr>
          <p:cNvPr id="143" name="Shape 143"/>
          <p:cNvSpPr/>
          <p:nvPr/>
        </p:nvSpPr>
        <p:spPr>
          <a:xfrm>
            <a:off x="366025" y="1356875"/>
            <a:ext cx="8520600" cy="4555200"/>
          </a:xfrm>
          <a:prstGeom prst="rect">
            <a:avLst/>
          </a:prstGeom>
          <a:solidFill>
            <a:srgbClr val="CCCCCC"/>
          </a:solidFill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4" name="Shape 144"/>
          <p:cNvSpPr/>
          <p:nvPr/>
        </p:nvSpPr>
        <p:spPr>
          <a:xfrm>
            <a:off x="556800" y="1588950"/>
            <a:ext cx="3503700" cy="36801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s-419" sz="3000">
                <a:solidFill>
                  <a:srgbClr val="FFFFFF"/>
                </a:solidFill>
              </a:rPr>
              <a:t>Interfaz de Usuario</a:t>
            </a:r>
          </a:p>
          <a:p>
            <a:pPr indent="-342900" lvl="0" marL="457200" rtl="0"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b="1" lang="es-419" sz="1800">
                <a:solidFill>
                  <a:srgbClr val="FFFFFF"/>
                </a:solidFill>
              </a:rPr>
              <a:t>IniciarPrograma</a:t>
            </a:r>
          </a:p>
          <a:p>
            <a:pPr indent="-342900" lvl="0" marL="457200" rtl="0"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b="1" lang="es-419" sz="1800">
                <a:solidFill>
                  <a:srgbClr val="FFFFFF"/>
                </a:solidFill>
              </a:rPr>
              <a:t>FinalizarPrograma</a:t>
            </a:r>
          </a:p>
          <a:p>
            <a:pPr indent="-342900" lvl="0" marL="457200" rtl="0"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b="1" lang="es-419" sz="1800">
                <a:solidFill>
                  <a:srgbClr val="FFFFFF"/>
                </a:solidFill>
              </a:rPr>
              <a:t>Desconectar Consola</a:t>
            </a:r>
          </a:p>
          <a:p>
            <a:pPr indent="-342900" lvl="0" marL="457200">
              <a:spcBef>
                <a:spcPts val="0"/>
              </a:spcBef>
              <a:buClr>
                <a:srgbClr val="FFFFFF"/>
              </a:buClr>
              <a:buSzPct val="100000"/>
              <a:buChar char="●"/>
            </a:pPr>
            <a:r>
              <a:rPr b="1" lang="es-419" sz="1800">
                <a:solidFill>
                  <a:srgbClr val="FFFFFF"/>
                </a:solidFill>
              </a:rPr>
              <a:t>Limpiar Mensajes</a:t>
            </a:r>
          </a:p>
        </p:txBody>
      </p:sp>
      <p:sp>
        <p:nvSpPr>
          <p:cNvPr id="145" name="Shape 145"/>
          <p:cNvSpPr/>
          <p:nvPr/>
        </p:nvSpPr>
        <p:spPr>
          <a:xfrm>
            <a:off x="4807400" y="1588950"/>
            <a:ext cx="556800" cy="3680100"/>
          </a:xfrm>
          <a:prstGeom prst="verticalScroll">
            <a:avLst>
              <a:gd fmla="val 12500" name="adj"/>
            </a:avLst>
          </a:prstGeom>
          <a:solidFill>
            <a:srgbClr val="000000"/>
          </a:solidFill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Programa</a:t>
            </a:r>
          </a:p>
        </p:txBody>
      </p:sp>
      <p:sp>
        <p:nvSpPr>
          <p:cNvPr id="146" name="Shape 146"/>
          <p:cNvSpPr/>
          <p:nvPr/>
        </p:nvSpPr>
        <p:spPr>
          <a:xfrm>
            <a:off x="5819187" y="1588950"/>
            <a:ext cx="556800" cy="3680100"/>
          </a:xfrm>
          <a:prstGeom prst="verticalScroll">
            <a:avLst>
              <a:gd fmla="val 12500" name="adj"/>
            </a:avLst>
          </a:prstGeom>
          <a:solidFill>
            <a:srgbClr val="000000"/>
          </a:solidFill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Programa</a:t>
            </a:r>
          </a:p>
        </p:txBody>
      </p:sp>
      <p:sp>
        <p:nvSpPr>
          <p:cNvPr id="147" name="Shape 147"/>
          <p:cNvSpPr/>
          <p:nvPr/>
        </p:nvSpPr>
        <p:spPr>
          <a:xfrm>
            <a:off x="6830975" y="1588950"/>
            <a:ext cx="556800" cy="3680100"/>
          </a:xfrm>
          <a:prstGeom prst="verticalScroll">
            <a:avLst>
              <a:gd fmla="val 12500" name="adj"/>
            </a:avLst>
          </a:prstGeom>
          <a:solidFill>
            <a:srgbClr val="000000"/>
          </a:solidFill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Programa</a:t>
            </a:r>
          </a:p>
        </p:txBody>
      </p:sp>
      <p:sp>
        <p:nvSpPr>
          <p:cNvPr id="148" name="Shape 148"/>
          <p:cNvSpPr/>
          <p:nvPr/>
        </p:nvSpPr>
        <p:spPr>
          <a:xfrm>
            <a:off x="7736200" y="1588950"/>
            <a:ext cx="556800" cy="3680100"/>
          </a:xfrm>
          <a:prstGeom prst="verticalScroll">
            <a:avLst>
              <a:gd fmla="val 12500" name="adj"/>
            </a:avLst>
          </a:prstGeom>
          <a:solidFill>
            <a:srgbClr val="000000"/>
          </a:solidFill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</a:rPr>
              <a:t>Programa</a:t>
            </a:r>
          </a:p>
        </p:txBody>
      </p:sp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Kernel 1/9 - Planificación de Procesos</a:t>
            </a:r>
          </a:p>
        </p:txBody>
      </p:sp>
      <p:sp>
        <p:nvSpPr>
          <p:cNvPr id="154" name="Shape 154"/>
          <p:cNvSpPr/>
          <p:nvPr/>
        </p:nvSpPr>
        <p:spPr>
          <a:xfrm>
            <a:off x="1895981" y="1941974"/>
            <a:ext cx="5530200" cy="31914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5827654" y="3255814"/>
            <a:ext cx="1257000" cy="5607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200"/>
              <a:t>EXEC</a:t>
            </a:r>
          </a:p>
        </p:txBody>
      </p:sp>
      <p:sp>
        <p:nvSpPr>
          <p:cNvPr id="156" name="Shape 156"/>
          <p:cNvSpPr/>
          <p:nvPr/>
        </p:nvSpPr>
        <p:spPr>
          <a:xfrm>
            <a:off x="4032438" y="3255792"/>
            <a:ext cx="1257000" cy="5607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200"/>
              <a:t>READY</a:t>
            </a:r>
          </a:p>
        </p:txBody>
      </p:sp>
      <p:sp>
        <p:nvSpPr>
          <p:cNvPr id="157" name="Shape 157"/>
          <p:cNvSpPr/>
          <p:nvPr/>
        </p:nvSpPr>
        <p:spPr>
          <a:xfrm>
            <a:off x="2142035" y="3255814"/>
            <a:ext cx="1256999" cy="5607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200"/>
              <a:t>NEW</a:t>
            </a:r>
          </a:p>
        </p:txBody>
      </p:sp>
      <p:sp>
        <p:nvSpPr>
          <p:cNvPr id="158" name="Shape 158"/>
          <p:cNvSpPr/>
          <p:nvPr/>
        </p:nvSpPr>
        <p:spPr>
          <a:xfrm>
            <a:off x="5827654" y="4272549"/>
            <a:ext cx="1257000" cy="5607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200"/>
              <a:t>BLOCK</a:t>
            </a:r>
          </a:p>
        </p:txBody>
      </p:sp>
      <p:sp>
        <p:nvSpPr>
          <p:cNvPr id="159" name="Shape 159"/>
          <p:cNvSpPr/>
          <p:nvPr/>
        </p:nvSpPr>
        <p:spPr>
          <a:xfrm>
            <a:off x="5827671" y="2239057"/>
            <a:ext cx="1257000" cy="5607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200"/>
              <a:t>EXIT</a:t>
            </a:r>
          </a:p>
        </p:txBody>
      </p:sp>
      <p:cxnSp>
        <p:nvCxnSpPr>
          <p:cNvPr id="160" name="Shape 160"/>
          <p:cNvCxnSpPr>
            <a:stCxn id="161" idx="3"/>
            <a:endCxn id="157" idx="1"/>
          </p:cNvCxnSpPr>
          <p:nvPr/>
        </p:nvCxnSpPr>
        <p:spPr>
          <a:xfrm flipH="1" rot="10800000">
            <a:off x="1701300" y="3536266"/>
            <a:ext cx="440700" cy="15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62" name="Shape 162"/>
          <p:cNvSpPr/>
          <p:nvPr/>
        </p:nvSpPr>
        <p:spPr>
          <a:xfrm>
            <a:off x="7815149" y="3133509"/>
            <a:ext cx="1017300" cy="808199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2200"/>
              <a:t>CPU</a:t>
            </a:r>
            <a:r>
              <a:rPr lang="es-419" sz="900"/>
              <a:t>m</a:t>
            </a:r>
          </a:p>
        </p:txBody>
      </p:sp>
      <p:sp>
        <p:nvSpPr>
          <p:cNvPr id="161" name="Shape 161"/>
          <p:cNvSpPr/>
          <p:nvPr/>
        </p:nvSpPr>
        <p:spPr>
          <a:xfrm>
            <a:off x="311700" y="3257416"/>
            <a:ext cx="1389600" cy="560699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1905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s-419" sz="2200"/>
              <a:t>Consola</a:t>
            </a:r>
            <a:r>
              <a:rPr lang="es-419" sz="900"/>
              <a:t>n</a:t>
            </a:r>
          </a:p>
        </p:txBody>
      </p:sp>
      <p:cxnSp>
        <p:nvCxnSpPr>
          <p:cNvPr id="163" name="Shape 163"/>
          <p:cNvCxnSpPr>
            <a:stCxn id="157" idx="3"/>
            <a:endCxn id="156" idx="1"/>
          </p:cNvCxnSpPr>
          <p:nvPr/>
        </p:nvCxnSpPr>
        <p:spPr>
          <a:xfrm>
            <a:off x="3399035" y="3536164"/>
            <a:ext cx="6333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164" name="Shape 164"/>
          <p:cNvCxnSpPr>
            <a:stCxn id="156" idx="3"/>
            <a:endCxn id="155" idx="1"/>
          </p:cNvCxnSpPr>
          <p:nvPr/>
        </p:nvCxnSpPr>
        <p:spPr>
          <a:xfrm>
            <a:off x="5289438" y="3536142"/>
            <a:ext cx="538200" cy="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stealth"/>
            <a:tailEnd len="lg" w="lg" type="stealth"/>
          </a:ln>
        </p:spPr>
      </p:cxnSp>
      <p:cxnSp>
        <p:nvCxnSpPr>
          <p:cNvPr id="165" name="Shape 165"/>
          <p:cNvCxnSpPr>
            <a:stCxn id="155" idx="3"/>
            <a:endCxn id="162" idx="1"/>
          </p:cNvCxnSpPr>
          <p:nvPr/>
        </p:nvCxnSpPr>
        <p:spPr>
          <a:xfrm>
            <a:off x="7084654" y="3536164"/>
            <a:ext cx="730500" cy="15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stealth"/>
            <a:tailEnd len="lg" w="lg" type="stealth"/>
          </a:ln>
        </p:spPr>
      </p:cxnSp>
      <p:cxnSp>
        <p:nvCxnSpPr>
          <p:cNvPr id="166" name="Shape 166"/>
          <p:cNvCxnSpPr>
            <a:stCxn id="155" idx="2"/>
            <a:endCxn id="158" idx="0"/>
          </p:cNvCxnSpPr>
          <p:nvPr/>
        </p:nvCxnSpPr>
        <p:spPr>
          <a:xfrm>
            <a:off x="6456154" y="3816514"/>
            <a:ext cx="0" cy="456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167" name="Shape 167"/>
          <p:cNvCxnSpPr>
            <a:stCxn id="158" idx="0"/>
          </p:cNvCxnSpPr>
          <p:nvPr/>
        </p:nvCxnSpPr>
        <p:spPr>
          <a:xfrm rot="10800000">
            <a:off x="4661254" y="3816249"/>
            <a:ext cx="1794900" cy="4563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168" name="Shape 168"/>
          <p:cNvCxnSpPr>
            <a:stCxn id="156" idx="0"/>
            <a:endCxn id="159" idx="1"/>
          </p:cNvCxnSpPr>
          <p:nvPr/>
        </p:nvCxnSpPr>
        <p:spPr>
          <a:xfrm flipH="1" rot="10800000">
            <a:off x="4660938" y="2519292"/>
            <a:ext cx="1166700" cy="7365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169" name="Shape 169"/>
          <p:cNvCxnSpPr>
            <a:stCxn id="155" idx="0"/>
            <a:endCxn id="159" idx="2"/>
          </p:cNvCxnSpPr>
          <p:nvPr/>
        </p:nvCxnSpPr>
        <p:spPr>
          <a:xfrm rot="10800000">
            <a:off x="6456154" y="2799814"/>
            <a:ext cx="0" cy="4560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lg" w="lg" type="none"/>
            <a:tailEnd len="lg" w="lg" type="stealth"/>
          </a:ln>
        </p:spPr>
      </p:cxn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/>
              <a:t>Kernel 2/9 - System Calls</a:t>
            </a:r>
          </a:p>
        </p:txBody>
      </p:sp>
      <p:sp>
        <p:nvSpPr>
          <p:cNvPr id="175" name="Shape 175"/>
          <p:cNvSpPr/>
          <p:nvPr/>
        </p:nvSpPr>
        <p:spPr>
          <a:xfrm>
            <a:off x="366025" y="1356875"/>
            <a:ext cx="8520600" cy="4555200"/>
          </a:xfrm>
          <a:prstGeom prst="rect">
            <a:avLst/>
          </a:prstGeom>
          <a:solidFill>
            <a:srgbClr val="434343"/>
          </a:solidFill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76" name="Shape 176"/>
          <p:cNvPicPr preferRelativeResize="0"/>
          <p:nvPr/>
        </p:nvPicPr>
        <p:blipFill rotWithShape="1">
          <a:blip r:embed="rId3">
            <a:alphaModFix/>
          </a:blip>
          <a:srcRect b="0" l="28920" r="21869" t="0"/>
          <a:stretch/>
        </p:blipFill>
        <p:spPr>
          <a:xfrm>
            <a:off x="719125" y="2772425"/>
            <a:ext cx="1798575" cy="274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Shape 177"/>
          <p:cNvSpPr txBox="1"/>
          <p:nvPr/>
        </p:nvSpPr>
        <p:spPr>
          <a:xfrm>
            <a:off x="651225" y="2009875"/>
            <a:ext cx="23085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3000">
                <a:solidFill>
                  <a:srgbClr val="FFFFFF"/>
                </a:solidFill>
              </a:rPr>
              <a:t>Semáforos</a:t>
            </a:r>
          </a:p>
        </p:txBody>
      </p:sp>
      <p:sp>
        <p:nvSpPr>
          <p:cNvPr id="178" name="Shape 178"/>
          <p:cNvSpPr txBox="1"/>
          <p:nvPr/>
        </p:nvSpPr>
        <p:spPr>
          <a:xfrm>
            <a:off x="4481475" y="2126825"/>
            <a:ext cx="4169100" cy="6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 sz="3000">
                <a:solidFill>
                  <a:srgbClr val="FFFFFF"/>
                </a:solidFill>
              </a:rPr>
              <a:t>Variables Compartidas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4481475" y="2871450"/>
            <a:ext cx="2865300" cy="22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3000">
                <a:solidFill>
                  <a:srgbClr val="FFFFFF"/>
                </a:solidFill>
              </a:rPr>
              <a:t>!varGlobal</a:t>
            </a:r>
          </a:p>
          <a:p>
            <a:pPr lvl="0">
              <a:spcBef>
                <a:spcPts val="0"/>
              </a:spcBef>
              <a:buNone/>
            </a:pPr>
            <a:r>
              <a:rPr lang="es-419" sz="3000">
                <a:solidFill>
                  <a:srgbClr val="FFFFFF"/>
                </a:solidFill>
              </a:rPr>
              <a:t>!precio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Kernel 3/9 - System Calls - Memoria - Heap</a:t>
            </a:r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8524" y="1356874"/>
            <a:ext cx="6925142" cy="519384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 txBox="1"/>
          <p:nvPr>
            <p:ph idx="1" type="body"/>
          </p:nvPr>
        </p:nvSpPr>
        <p:spPr>
          <a:xfrm>
            <a:off x="3493000" y="1864000"/>
            <a:ext cx="5203500" cy="25766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-419" sz="2400">
                <a:solidFill>
                  <a:srgbClr val="00FF00"/>
                </a:solidFill>
                <a:latin typeface="Consolas"/>
                <a:ea typeface="Consolas"/>
                <a:cs typeface="Consolas"/>
                <a:sym typeface="Consolas"/>
              </a:rPr>
              <a:t>typedef struct</a:t>
            </a:r>
            <a:r>
              <a:rPr lang="es-419" sz="2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419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HeapMetadata</a:t>
            </a:r>
            <a:r>
              <a:rPr lang="es-419" sz="2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419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-419" sz="2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s-419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uint32_t size,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-419" sz="2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s-419" sz="24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Bool</a:t>
            </a:r>
            <a:r>
              <a:rPr lang="es-419" sz="24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s-419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isFree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s-419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</a:p>
          <a:p>
            <a:pPr lvl="0" rtl="0" algn="just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87" name="Shape 1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1275" y="3501032"/>
            <a:ext cx="1582325" cy="1455749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Shape 188"/>
          <p:cNvSpPr txBox="1"/>
          <p:nvPr/>
        </p:nvSpPr>
        <p:spPr>
          <a:xfrm>
            <a:off x="543200" y="1864000"/>
            <a:ext cx="2037000" cy="5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s-419" sz="24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El Heap es:</a:t>
            </a:r>
          </a:p>
        </p:txBody>
      </p:sp>
    </p:spTree>
  </p:cSld>
  <p:clrMapOvr>
    <a:masterClrMapping/>
  </p:clrMapOvr>
  <p:transition spd="slow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s-419"/>
              <a:t>Kernel 4/9 - System Calls</a:t>
            </a:r>
            <a:r>
              <a:rPr lang="es-419"/>
              <a:t> - Memoria - Heap - Alocar</a:t>
            </a:r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912" y="1264803"/>
            <a:ext cx="8328174" cy="153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Shape 1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925" y="2797498"/>
            <a:ext cx="8328150" cy="1565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Shape 19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7925" y="4363249"/>
            <a:ext cx="8328149" cy="215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dark-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rk-gradient">
  <a:themeElements>
    <a:clrScheme name="Custom 346">
      <a:dk1>
        <a:srgbClr val="000000"/>
      </a:dk1>
      <a:lt1>
        <a:srgbClr val="FFFFFF"/>
      </a:lt1>
      <a:dk2>
        <a:srgbClr val="4C4C4C"/>
      </a:dk2>
      <a:lt2>
        <a:srgbClr val="CCCCCC"/>
      </a:lt2>
      <a:accent1>
        <a:srgbClr val="89B4B8"/>
      </a:accent1>
      <a:accent2>
        <a:srgbClr val="AFA6CA"/>
      </a:accent2>
      <a:accent3>
        <a:srgbClr val="A5B492"/>
      </a:accent3>
      <a:accent4>
        <a:srgbClr val="E8CD6D"/>
      </a:accent4>
      <a:accent5>
        <a:srgbClr val="F4A447"/>
      </a:accent5>
      <a:accent6>
        <a:srgbClr val="D09D94"/>
      </a:accent6>
      <a:hlink>
        <a:srgbClr val="5EA7AA"/>
      </a:hlink>
      <a:folHlink>
        <a:srgbClr val="A295B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